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9"/>
  </p:notesMasterIdLst>
  <p:sldIdLst>
    <p:sldId id="810" r:id="rId2"/>
    <p:sldId id="562" r:id="rId3"/>
    <p:sldId id="563" r:id="rId4"/>
    <p:sldId id="564" r:id="rId5"/>
    <p:sldId id="565" r:id="rId6"/>
    <p:sldId id="566" r:id="rId7"/>
    <p:sldId id="567" r:id="rId8"/>
    <p:sldId id="258" r:id="rId9"/>
    <p:sldId id="568" r:id="rId10"/>
    <p:sldId id="569" r:id="rId11"/>
    <p:sldId id="570" r:id="rId12"/>
    <p:sldId id="572" r:id="rId13"/>
    <p:sldId id="298" r:id="rId14"/>
    <p:sldId id="573" r:id="rId15"/>
    <p:sldId id="574" r:id="rId16"/>
    <p:sldId id="575" r:id="rId17"/>
    <p:sldId id="576" r:id="rId18"/>
    <p:sldId id="308" r:id="rId19"/>
    <p:sldId id="577" r:id="rId20"/>
    <p:sldId id="578" r:id="rId21"/>
    <p:sldId id="961" r:id="rId22"/>
    <p:sldId id="579" r:id="rId23"/>
    <p:sldId id="580" r:id="rId24"/>
    <p:sldId id="962" r:id="rId25"/>
    <p:sldId id="581" r:id="rId26"/>
    <p:sldId id="582" r:id="rId27"/>
    <p:sldId id="583" r:id="rId28"/>
    <p:sldId id="584" r:id="rId29"/>
    <p:sldId id="963" r:id="rId30"/>
    <p:sldId id="585" r:id="rId31"/>
    <p:sldId id="586" r:id="rId32"/>
    <p:sldId id="587" r:id="rId33"/>
    <p:sldId id="571" r:id="rId34"/>
    <p:sldId id="297" r:id="rId35"/>
    <p:sldId id="536" r:id="rId36"/>
    <p:sldId id="537" r:id="rId37"/>
    <p:sldId id="588" r:id="rId38"/>
    <p:sldId id="589" r:id="rId39"/>
    <p:sldId id="956" r:id="rId40"/>
    <p:sldId id="957" r:id="rId41"/>
    <p:sldId id="590" r:id="rId42"/>
    <p:sldId id="591" r:id="rId43"/>
    <p:sldId id="592" r:id="rId44"/>
    <p:sldId id="593" r:id="rId45"/>
    <p:sldId id="594" r:id="rId46"/>
    <p:sldId id="595" r:id="rId47"/>
    <p:sldId id="958" r:id="rId48"/>
    <p:sldId id="596" r:id="rId49"/>
    <p:sldId id="959" r:id="rId50"/>
    <p:sldId id="597" r:id="rId51"/>
    <p:sldId id="598" r:id="rId52"/>
    <p:sldId id="599" r:id="rId53"/>
    <p:sldId id="954" r:id="rId54"/>
    <p:sldId id="602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960" r:id="rId66"/>
    <p:sldId id="600" r:id="rId67"/>
    <p:sldId id="601" r:id="rId68"/>
    <p:sldId id="336" r:id="rId69"/>
    <p:sldId id="603" r:id="rId70"/>
    <p:sldId id="604" r:id="rId71"/>
    <p:sldId id="965" r:id="rId72"/>
    <p:sldId id="605" r:id="rId73"/>
    <p:sldId id="964" r:id="rId74"/>
    <p:sldId id="606" r:id="rId75"/>
    <p:sldId id="966" r:id="rId76"/>
    <p:sldId id="607" r:id="rId77"/>
    <p:sldId id="343" r:id="rId78"/>
    <p:sldId id="967" r:id="rId79"/>
    <p:sldId id="608" r:id="rId80"/>
    <p:sldId id="609" r:id="rId81"/>
    <p:sldId id="610" r:id="rId82"/>
    <p:sldId id="955" r:id="rId83"/>
    <p:sldId id="950" r:id="rId84"/>
    <p:sldId id="953" r:id="rId85"/>
    <p:sldId id="951" r:id="rId86"/>
    <p:sldId id="357" r:id="rId87"/>
    <p:sldId id="612" r:id="rId88"/>
    <p:sldId id="611" r:id="rId89"/>
    <p:sldId id="613" r:id="rId90"/>
    <p:sldId id="949" r:id="rId91"/>
    <p:sldId id="615" r:id="rId92"/>
    <p:sldId id="614" r:id="rId93"/>
    <p:sldId id="616" r:id="rId94"/>
    <p:sldId id="617" r:id="rId95"/>
    <p:sldId id="350" r:id="rId96"/>
    <p:sldId id="618" r:id="rId97"/>
    <p:sldId id="619" r:id="rId98"/>
    <p:sldId id="620" r:id="rId99"/>
    <p:sldId id="355" r:id="rId100"/>
    <p:sldId id="546" r:id="rId101"/>
    <p:sldId id="548" r:id="rId102"/>
    <p:sldId id="547" r:id="rId103"/>
    <p:sldId id="549" r:id="rId104"/>
    <p:sldId id="557" r:id="rId105"/>
    <p:sldId id="551" r:id="rId106"/>
    <p:sldId id="553" r:id="rId107"/>
    <p:sldId id="555" r:id="rId108"/>
  </p:sldIdLst>
  <p:sldSz cx="9144000" cy="6858000" type="screen4x3"/>
  <p:notesSz cx="6858000" cy="9144000"/>
  <p:custDataLst>
    <p:tags r:id="rId1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5"/>
    <p:restoredTop sz="81028"/>
  </p:normalViewPr>
  <p:slideViewPr>
    <p:cSldViewPr>
      <p:cViewPr varScale="1">
        <p:scale>
          <a:sx n="166" d="100"/>
          <a:sy n="166" d="100"/>
        </p:scale>
        <p:origin x="192" y="1352"/>
      </p:cViewPr>
      <p:guideLst>
        <p:guide orient="horz" pos="216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33.w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CFB61-6444-4783-A8C4-C940014047B7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B8FA8-CE8A-40A4-B9BB-8335FB2170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>
                <a:latin typeface="Times New Roman" panose="02020603050405020304" pitchFamily="18" charset="0"/>
              </a:rPr>
              <a:t>© DB-LAB (2003)</a:t>
            </a:r>
          </a:p>
        </p:txBody>
      </p:sp>
      <p:sp>
        <p:nvSpPr>
          <p:cNvPr id="76803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</a:rPr>
              <a:t>1</a:t>
            </a:fld>
            <a:endParaRPr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7680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71575" y="692150"/>
            <a:ext cx="4516438" cy="3387725"/>
          </a:xfrm>
          <a:solidFill>
            <a:srgbClr val="FFFFFF"/>
          </a:solidFill>
        </p:spPr>
      </p:sp>
      <p:sp>
        <p:nvSpPr>
          <p:cNvPr id="76805" name="Rectangle 3"/>
          <p:cNvSpPr>
            <a:spLocks noGrp="1"/>
          </p:cNvSpPr>
          <p:nvPr>
            <p:ph type="body"/>
          </p:nvPr>
        </p:nvSpPr>
        <p:spPr>
          <a:xfrm>
            <a:off x="914400" y="4311650"/>
            <a:ext cx="5029200" cy="4157663"/>
          </a:xfrm>
        </p:spPr>
        <p:txBody>
          <a:bodyPr wrap="none" lIns="91440" tIns="45720" rIns="91440" bIns="45720" anchor="ctr"/>
          <a:lstStyle/>
          <a:p>
            <a:pPr lvl="0" defTabSz="449580"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5342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90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  <a:t>86</a:t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</a:p>
        </p:txBody>
      </p:sp>
      <p:sp>
        <p:nvSpPr>
          <p:cNvPr id="8704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088CD67-71F4-4C06-A2C0-5183F84BE09F}" type="slidenum">
              <a:rPr lang="en-US" altLang="zh-CN" smtClean="0"/>
              <a:t>95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16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</a:p>
        </p:txBody>
      </p:sp>
      <p:sp>
        <p:nvSpPr>
          <p:cNvPr id="921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EBBAAD3-8C32-4EA6-93E9-DCB6CDAA5926}" type="slidenum">
              <a:rPr lang="en-US" altLang="zh-CN" smtClean="0"/>
              <a:t>99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16FCFD2-410B-4E46-BCC0-980D60CA1856}" type="slidenum">
              <a:rPr lang="en-US" altLang="zh-CN" smtClean="0"/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421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16FCFD2-410B-4E46-BCC0-980D60CA1856}" type="slidenum">
              <a:rPr lang="en-US" altLang="zh-CN" smtClean="0"/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135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16FCFD2-410B-4E46-BCC0-980D60CA1856}" type="slidenum">
              <a:rPr lang="en-US" altLang="zh-CN" smtClean="0"/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440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16FCFD2-410B-4E46-BCC0-980D60CA1856}" type="slidenum">
              <a:rPr lang="en-US" altLang="zh-CN" smtClean="0"/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509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16FCFD2-410B-4E46-BCC0-980D60CA1856}" type="slidenum">
              <a:rPr lang="en-US" altLang="zh-CN" smtClean="0"/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745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16FCFD2-410B-4E46-BCC0-980D60CA1856}" type="slidenum">
              <a:rPr lang="en-US" altLang="zh-CN" smtClean="0"/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6932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  <a:t>8</a:t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16FCFD2-410B-4E46-BCC0-980D60CA1856}" type="slidenum">
              <a:rPr lang="en-US" altLang="zh-CN" smtClean="0"/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1936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16FCFD2-410B-4E46-BCC0-980D60CA1856}" type="slidenum">
              <a:rPr lang="en-US" altLang="zh-CN" smtClean="0"/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693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  <a:t>13</a:t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040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567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  <a:t>34</a:t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  <a:t>68</a:t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</a:p>
        </p:txBody>
      </p:sp>
      <p:sp>
        <p:nvSpPr>
          <p:cNvPr id="9626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FDEE9AD-16E2-41FC-B3E7-FCC5F1416198}" type="slidenum">
              <a:rPr lang="en-US" altLang="zh-CN" smtClean="0"/>
              <a:t>77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7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/>
        </p:nvGrpSpPr>
        <p:grpSpPr bwMode="auto">
          <a:xfrm>
            <a:off x="-1588" y="-12700"/>
            <a:ext cx="9145588" cy="6897688"/>
            <a:chOff x="-1588" y="-12700"/>
            <a:chExt cx="9146151" cy="6898084"/>
          </a:xfrm>
        </p:grpSpPr>
        <p:sp>
          <p:nvSpPr>
            <p:cNvPr id="5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6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t>4/15/25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624"/>
            <a:ext cx="8229600" cy="1039977"/>
          </a:xfrm>
        </p:spPr>
        <p:txBody>
          <a:bodyPr/>
          <a:lstStyle>
            <a:lvl1pPr>
              <a:defRPr sz="4000" b="0" i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08904"/>
            <a:ext cx="8229600" cy="4863296"/>
          </a:xfrm>
        </p:spPr>
        <p:txBody>
          <a:bodyPr/>
          <a:lstStyle>
            <a:lvl1pPr>
              <a:defRPr sz="2800" b="1"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742950" indent="-285750">
              <a:buSzPct val="60000"/>
              <a:buFont typeface="Wingdings" pitchFamily="2" charset="2"/>
              <a:buChar char="v"/>
              <a:defRPr sz="2400" b="1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2pPr>
            <a:lvl3pPr>
              <a:defRPr sz="2000">
                <a:latin typeface="SimSun" panose="02010600030101010101" pitchFamily="2" charset="-122"/>
                <a:ea typeface="SimSun" panose="02010600030101010101" pitchFamily="2" charset="-122"/>
              </a:defRPr>
            </a:lvl3pPr>
            <a:lvl4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4pPr>
            <a:lvl5pPr>
              <a:defRPr>
                <a:latin typeface="SimSun" panose="02010600030101010101" pitchFamily="2" charset="-122"/>
                <a:ea typeface="SimSun" panose="02010600030101010101" pitchFamily="2" charset="-122"/>
              </a:defRPr>
            </a:lvl5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F246823-4F17-E241-A370-D64FDD0F05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00392" y="6089197"/>
            <a:ext cx="863587" cy="89943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fld id="{17E66D44-5078-4FC8-AF00-8FF9453B7C99}" type="slidenum">
              <a:rPr lang="zh-CN" altLang="en-US" sz="2000" b="0" smtClean="0">
                <a:solidFill>
                  <a:srgbClr val="00B0F0"/>
                </a:solidFill>
                <a:ea typeface="宋体" panose="02010600030101010101" pitchFamily="2" charset="-122"/>
              </a:rPr>
              <a:t>‹#›</a:t>
            </a:fld>
            <a:r>
              <a:rPr lang="en-US" altLang="zh-CN" sz="2000" b="0" dirty="0">
                <a:solidFill>
                  <a:srgbClr val="00B0F0"/>
                </a:solidFill>
                <a:ea typeface="宋体" panose="02010600030101010101" pitchFamily="2" charset="-122"/>
              </a:rPr>
              <a:t>/87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53D7A5-F3BF-4148-ABB9-5E8FE98FA296}"/>
              </a:ext>
            </a:extLst>
          </p:cNvPr>
          <p:cNvCxnSpPr>
            <a:cxnSpLocks/>
          </p:cNvCxnSpPr>
          <p:nvPr userDrawn="1"/>
        </p:nvCxnSpPr>
        <p:spPr>
          <a:xfrm>
            <a:off x="381000" y="1196752"/>
            <a:ext cx="8229600" cy="0"/>
          </a:xfrm>
          <a:prstGeom prst="line">
            <a:avLst/>
          </a:prstGeom>
          <a:ln w="34925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 descr="C:\Users\Haijun\AppData\Roaming\Tencent\Users\2968516474\QQ\WinTemp\RichOle\O5)[OOM[}$H7(6{A~41GY`Q.png">
            <a:extLst>
              <a:ext uri="{FF2B5EF4-FFF2-40B4-BE49-F238E27FC236}">
                <a16:creationId xmlns:a16="http://schemas.microsoft.com/office/drawing/2014/main" id="{A9A482A0-E2E4-C74C-AE44-DDF3F1B16C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37" y="1"/>
            <a:ext cx="970863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90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  <a:t>‹#›</a:t>
            </a:fld>
            <a:endParaRPr lang="en-US" alt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365726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fld id="{1D8BD707-D9CF-40AE-B4C6-C98DA3205C09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grpSp>
        <p:nvGrpSpPr>
          <p:cNvPr id="1031" name="组合 9"/>
          <p:cNvGrpSpPr/>
          <p:nvPr/>
        </p:nvGrpSpPr>
        <p:grpSpPr bwMode="auto">
          <a:xfrm>
            <a:off x="-1588" y="-12700"/>
            <a:ext cx="9145588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1033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6" r:id="rId2"/>
    <p:sldLayoutId id="2147483650" r:id="rId3"/>
    <p:sldLayoutId id="2147483655" r:id="rId4"/>
    <p:sldLayoutId id="2147483797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9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0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1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3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4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5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6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7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3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wmf"/><Relationship Id="rId2" Type="http://schemas.openxmlformats.org/officeDocument/2006/relationships/tags" Target="../tags/tag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6.bin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3.w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41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40.emf"/><Relationship Id="rId5" Type="http://schemas.openxmlformats.org/officeDocument/2006/relationships/image" Target="../media/image37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23.bin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1292225" y="1433513"/>
            <a:ext cx="6873875" cy="193899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数据结构与算法</a:t>
            </a:r>
            <a:endParaRPr kumimoji="1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第七章</a:t>
            </a:r>
            <a:r>
              <a: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-2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A9EE9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 </a:t>
            </a:r>
            <a:r>
              <a:rPr kumimoji="1" lang="zh-CN" altLang="en-US" sz="4000" b="1" dirty="0">
                <a:solidFill>
                  <a:srgbClr val="1A9EE9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n-cs"/>
                <a:sym typeface="+mn-ea"/>
              </a:rPr>
              <a:t>动态规划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A9EE9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  <a:sym typeface="+mn-ea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AA8C28D8-BB6C-8E48-8907-CB656389EB22}"/>
              </a:ext>
            </a:extLst>
          </p:cNvPr>
          <p:cNvSpPr txBox="1">
            <a:spLocks/>
          </p:cNvSpPr>
          <p:nvPr/>
        </p:nvSpPr>
        <p:spPr>
          <a:xfrm>
            <a:off x="1528762" y="3717032"/>
            <a:ext cx="6400800" cy="1752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裴文杰</a:t>
            </a:r>
            <a:endParaRPr lang="en-US" altLang="zh-C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 fontAlgn="auto">
              <a:spcAft>
                <a:spcPts val="0"/>
              </a:spcAft>
              <a:buNone/>
            </a:pPr>
            <a:r>
              <a:rPr lang="zh-CN" altLang="en-US" sz="2000" b="1" dirty="0"/>
              <a:t>计算机科学与技术学院 教授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45318812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BFD1-2C86-3643-906C-363AC21E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DE2EE-13B8-224C-BE6F-339A778C1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动态规划的特点</a:t>
            </a:r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把原始问题划分成一系列子问题</a:t>
            </a:r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求解每个子问题仅一次，并将其结果保存在一个表中，以后用到时直接存取，不重复计算，节省计算时间</a:t>
            </a:r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自底向上地计算</a:t>
            </a:r>
            <a:endParaRPr lang="en-US" altLang="zh-CN" dirty="0">
              <a:solidFill>
                <a:srgbClr val="0000CC"/>
              </a:solidFill>
              <a:latin typeface="+mn-ea"/>
            </a:endParaRPr>
          </a:p>
          <a:p>
            <a:pPr lvl="1" algn="just">
              <a:defRPr/>
            </a:pPr>
            <a:endParaRPr lang="en-US" dirty="0">
              <a:solidFill>
                <a:srgbClr val="0000CC"/>
              </a:solidFill>
              <a:latin typeface="+mn-ea"/>
            </a:endParaRPr>
          </a:p>
          <a:p>
            <a:pPr algn="just">
              <a:defRPr/>
            </a:pPr>
            <a:r>
              <a:rPr lang="en-US" dirty="0" err="1"/>
              <a:t>适用范围</a:t>
            </a:r>
            <a:endParaRPr lang="en-US" dirty="0"/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一类优化问题：可分为多个相关子问题，子问题的解被重复使用</a:t>
            </a:r>
            <a:endParaRPr lang="zh-CN" altLang="en-US" sz="2000" dirty="0">
              <a:solidFill>
                <a:srgbClr val="0000CC"/>
              </a:solidFill>
              <a:latin typeface="+mn-ea"/>
            </a:endParaRPr>
          </a:p>
          <a:p>
            <a:pPr lvl="1" algn="just">
              <a:defRPr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24391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01" name="Text Box 5"/>
          <p:cNvSpPr txBox="1">
            <a:spLocks noChangeArrowheads="1"/>
          </p:cNvSpPr>
          <p:nvPr/>
        </p:nvSpPr>
        <p:spPr bwMode="auto">
          <a:xfrm>
            <a:off x="381000" y="260350"/>
            <a:ext cx="83105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附加例题：动态时间规整算法（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Dynamic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Time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Warping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(DTW)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720903" name="Text Box 7"/>
          <p:cNvSpPr txBox="1">
            <a:spLocks noChangeArrowheads="1"/>
          </p:cNvSpPr>
          <p:nvPr/>
        </p:nvSpPr>
        <p:spPr bwMode="auto">
          <a:xfrm>
            <a:off x="234676" y="1460679"/>
            <a:ext cx="4493132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1" lang="zh-CN" altLang="en-US" sz="2800" dirty="0">
                <a:latin typeface="SimSun" panose="02010600030101010101" pitchFamily="2" charset="-122"/>
                <a:ea typeface="SimSun" panose="02010600030101010101" pitchFamily="2" charset="-122"/>
                <a:sym typeface="Symbol" panose="05050102010706020507" pitchFamily="18" charset="2"/>
              </a:rPr>
              <a:t>给定两段语音序列，如何识别两端语音的相似性？</a:t>
            </a:r>
            <a:r>
              <a:rPr kumimoji="1"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kumimoji="1"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>
              <a:defRPr/>
            </a:pPr>
            <a:endParaRPr kumimoji="1"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>
              <a:defRPr/>
            </a:pPr>
            <a:r>
              <a:rPr kumimoji="1"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我们用数字表示音调高低，例如某个单词发音的音调为</a:t>
            </a:r>
            <a:r>
              <a:rPr kumimoji="1"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1-3-2-4</a:t>
            </a:r>
            <a:r>
              <a:rPr kumimoji="1"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。现在有两个人说这个单词，一个人在前半部分拖长，其发音为</a:t>
            </a:r>
            <a:r>
              <a:rPr kumimoji="1"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1-1-3-3-2-4</a:t>
            </a:r>
            <a:r>
              <a:rPr kumimoji="1"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；另一个人在后半部分拖长，其发音为</a:t>
            </a:r>
            <a:r>
              <a:rPr kumimoji="1"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1-3-2-2-4-4</a:t>
            </a:r>
            <a:r>
              <a:rPr kumimoji="1"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kumimoji="1" lang="en-US" altLang="zh-CN" sz="2800" dirty="0">
              <a:latin typeface="SimSun" panose="02010600030101010101" pitchFamily="2" charset="-122"/>
              <a:ea typeface="SimSun" panose="0201060003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CCEFC4D-A21C-814F-96D1-C44B00D2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0"/>
            <a:ext cx="3429000" cy="444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5B276-7685-754C-8B59-74DFEB4B8909}"/>
              </a:ext>
            </a:extLst>
          </p:cNvPr>
          <p:cNvSpPr txBox="1"/>
          <p:nvPr/>
        </p:nvSpPr>
        <p:spPr>
          <a:xfrm>
            <a:off x="1595350" y="6123494"/>
            <a:ext cx="206225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这两个人发音相似吗？</a:t>
            </a:r>
          </a:p>
        </p:txBody>
      </p:sp>
    </p:spTree>
    <p:extLst>
      <p:ext uri="{BB962C8B-B14F-4D97-AF65-F5344CB8AC3E}">
        <p14:creationId xmlns:p14="http://schemas.microsoft.com/office/powerpoint/2010/main" val="42578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A5A363FA-7831-1745-BD41-F3CE5E68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9" y="1600200"/>
            <a:ext cx="3092087" cy="397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903467FA-686A-C547-875F-AE833435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980" y="1582330"/>
            <a:ext cx="3268836" cy="422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04241A-D8A7-CB46-9A65-1575ABCC2F9C}"/>
              </a:ext>
            </a:extLst>
          </p:cNvPr>
          <p:cNvSpPr/>
          <p:nvPr/>
        </p:nvSpPr>
        <p:spPr>
          <a:xfrm>
            <a:off x="228600" y="5802414"/>
            <a:ext cx="4038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距离之和 </a:t>
            </a:r>
            <a:r>
              <a:rPr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|</a:t>
            </a: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A(1)-B(1)| + |A(2)-B(2)| + |A(3)-B(3)| + |A(4)-B(4)| + |A(5)-B(5)| + |A(6)-B(6)| = |1-1| + |1-3| + |3-2| + |3-2| + |2-4| + |4-4| = 6</a:t>
            </a:r>
            <a:endParaRPr lang="en-CN" sz="16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C8C9CE-D8E0-E243-91A3-4D50E4133708}"/>
              </a:ext>
            </a:extLst>
          </p:cNvPr>
          <p:cNvSpPr/>
          <p:nvPr/>
        </p:nvSpPr>
        <p:spPr>
          <a:xfrm>
            <a:off x="4419600" y="5789617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距离之和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|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A(1)-B(1)| + |A(2)-B(1)| + |A(3)-B(2)| + |A(4)-B(2)| + |A(5)-B(3)| + |A(5)-B(4)| + |A(6)-B(5)| + |A(6)-B(6)| = |1-1| + |1-1| + |3-3| + |3-3| + |2-2| + |2-2| + |4-4| + |4-4| = 0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5E3064CA-A637-B24E-A58E-88BBCAD08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0350"/>
            <a:ext cx="83105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附加例题：动态时间规整算法（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Dynamic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Time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Warping</a:t>
            </a:r>
            <a:r>
              <a:rPr lang="en-US" altLang="zh-CN" sz="3600" b="1" dirty="0">
                <a:solidFill>
                  <a:srgbClr val="0070C0"/>
                </a:solidFill>
              </a:rPr>
              <a:t> (DTW)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361263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3B5F7E79-C941-904B-BEE0-F4FBF2D4A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991100"/>
            <a:ext cx="3657600" cy="186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903" name="Text Box 7"/>
          <p:cNvSpPr txBox="1">
            <a:spLocks noChangeArrowheads="1"/>
          </p:cNvSpPr>
          <p:nvPr/>
        </p:nvSpPr>
        <p:spPr bwMode="auto">
          <a:xfrm>
            <a:off x="412750" y="1484313"/>
            <a:ext cx="8447088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  <a:defRPr/>
            </a:pPr>
            <a:r>
              <a:rPr lang="zh-CN" altLang="en-US" sz="3600" b="1" dirty="0">
                <a:ea typeface="宋体" panose="02010600030101010101" pitchFamily="2" charset="-122"/>
                <a:sym typeface="Symbol" panose="05050102010706020507" pitchFamily="18" charset="2"/>
              </a:rPr>
              <a:t>问题定义</a:t>
            </a:r>
            <a:endParaRPr lang="en-US" altLang="zh-CN" sz="3600" b="1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给定两段时间序列，长度可能不等，找到一种最优的两个序列之间节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A=(A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…,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B=(B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…,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点的对齐匹配方式，使得对齐后两段时间序列所有对应点的距离之和最小，表示为</a:t>
            </a:r>
            <a:r>
              <a:rPr lang="en-US" altLang="zh-CN" sz="2000" dirty="0">
                <a:sym typeface="Symbol" panose="05050102010706020507" pitchFamily="18" charset="2"/>
              </a:rPr>
              <a:t>DTW</a:t>
            </a:r>
            <a:r>
              <a:rPr lang="zh-CN" altLang="en-US" sz="2000" dirty="0">
                <a:sym typeface="Symbol" panose="05050102010706020507" pitchFamily="18" charset="2"/>
              </a:rPr>
              <a:t> （</a:t>
            </a:r>
            <a:r>
              <a:rPr lang="en-US" altLang="zh-CN" sz="2000" dirty="0">
                <a:sym typeface="Symbol" panose="05050102010706020507" pitchFamily="18" charset="2"/>
              </a:rPr>
              <a:t>A</a:t>
            </a:r>
            <a:r>
              <a:rPr lang="en-US" altLang="zh-CN" sz="2000" baseline="-25000" dirty="0">
                <a:sym typeface="Symbol" panose="05050102010706020507" pitchFamily="18" charset="2"/>
              </a:rPr>
              <a:t>1,…,n</a:t>
            </a:r>
            <a:r>
              <a:rPr lang="en-US" altLang="zh-CN" sz="2000" dirty="0">
                <a:sym typeface="Symbol" panose="05050102010706020507" pitchFamily="18" charset="2"/>
              </a:rPr>
              <a:t>,</a:t>
            </a:r>
            <a:r>
              <a:rPr lang="zh-CN" altLang="en-US" sz="2000" dirty="0"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ym typeface="Symbol" panose="05050102010706020507" pitchFamily="18" charset="2"/>
              </a:rPr>
              <a:t>B</a:t>
            </a:r>
            <a:r>
              <a:rPr lang="en-US" altLang="zh-CN" sz="2000" baseline="-25000" dirty="0">
                <a:sym typeface="Symbol" panose="05050102010706020507" pitchFamily="18" charset="2"/>
              </a:rPr>
              <a:t>1,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sym typeface="Symbol" panose="05050102010706020507" pitchFamily="18" charset="2"/>
              </a:rPr>
              <a:t>…,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sym typeface="Symbol" panose="05050102010706020507" pitchFamily="18" charset="2"/>
              </a:rPr>
              <a:t>m</a:t>
            </a:r>
            <a:r>
              <a:rPr lang="zh-CN" altLang="en-US" sz="2000" dirty="0">
                <a:sym typeface="Symbol" panose="05050102010706020507" pitchFamily="18" charset="2"/>
              </a:rPr>
              <a:t>）。</a:t>
            </a:r>
            <a:endParaRPr lang="en-US" altLang="zh-CN" sz="2000" dirty="0"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对齐时，可以一对多，即一个序列中的一个节点可以跟另一个序列中的多个连续点相对应（所谓的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time</a:t>
            </a: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warping</a:t>
            </a: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）。</a:t>
            </a:r>
            <a:endParaRPr lang="zh-CN" altLang="en-US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defRPr/>
            </a:pP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对齐时，需满足以下条件：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）</a:t>
            </a: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边界以及连续性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：在进行对齐时，两段序列都必须从起点开始，直到终点结束，每个节点都必须参与对齐。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） </a:t>
            </a: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单调递增性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：对齐虚线之间不能相交，即不能出现如下对齐：节点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和</a:t>
            </a:r>
            <a:r>
              <a:rPr lang="en-US" altLang="zh-CN" sz="2000" dirty="0" err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000" baseline="-25000" dirty="0" err="1">
                <a:ea typeface="宋体" panose="02010600030101010101" pitchFamily="2" charset="-122"/>
                <a:sym typeface="Symbol" panose="05050102010706020507" pitchFamily="18" charset="2"/>
              </a:rPr>
              <a:t>j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对齐，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和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对齐，其中 </a:t>
            </a:r>
            <a:r>
              <a:rPr lang="en-US" altLang="zh-CN" sz="2000" dirty="0" err="1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&gt;s,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 而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j&lt;k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。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28AD4D8F-7E62-134B-A3FA-6A4E43C01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0350"/>
            <a:ext cx="83105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附加例题：动态时间规整算法（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Dynamic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Time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Warping</a:t>
            </a:r>
            <a:r>
              <a:rPr lang="en-US" altLang="zh-CN" sz="3600" b="1" dirty="0">
                <a:solidFill>
                  <a:srgbClr val="0070C0"/>
                </a:solidFill>
              </a:rPr>
              <a:t> (DTW)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417501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03" name="Text Box 7"/>
          <p:cNvSpPr txBox="1">
            <a:spLocks noChangeArrowheads="1"/>
          </p:cNvSpPr>
          <p:nvPr/>
        </p:nvSpPr>
        <p:spPr bwMode="auto">
          <a:xfrm>
            <a:off x="412750" y="1484313"/>
            <a:ext cx="8447088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buFontTx/>
              <a:buChar char="•"/>
              <a:defRPr/>
            </a:pPr>
            <a:r>
              <a:rPr lang="zh-CN" altLang="en-US" sz="3600" b="1" dirty="0">
                <a:ea typeface="宋体" panose="02010600030101010101" pitchFamily="2" charset="-122"/>
                <a:sym typeface="Symbol" panose="05050102010706020507" pitchFamily="18" charset="2"/>
              </a:rPr>
              <a:t>优化子结构</a:t>
            </a:r>
            <a:endParaRPr lang="en-US" altLang="zh-CN" sz="3600" b="1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设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D(</a:t>
            </a:r>
            <a:r>
              <a:rPr lang="en-US" altLang="zh-CN" sz="2000" dirty="0" err="1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j)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 为序列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中前</a:t>
            </a:r>
            <a:r>
              <a:rPr lang="en-US" altLang="zh-CN" sz="2000" dirty="0" err="1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个节点和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中前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j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个节点（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DTW(A</a:t>
            </a:r>
            <a:r>
              <a:rPr lang="en-US" altLang="zh-CN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1,</a:t>
            </a:r>
            <a:r>
              <a:rPr lang="zh-CN" altLang="en-US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…,</a:t>
            </a:r>
            <a:r>
              <a:rPr lang="zh-CN" altLang="en-US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aseline="-25000" dirty="0" err="1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zh-CN" altLang="en-US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1,</a:t>
            </a:r>
            <a:r>
              <a:rPr lang="zh-CN" altLang="en-US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…,j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）通过最优对齐匹配方式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Q={&lt;A</a:t>
            </a:r>
            <a:r>
              <a:rPr lang="en-US" altLang="zh-CN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,B</a:t>
            </a:r>
            <a:r>
              <a:rPr lang="en-US" altLang="zh-CN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&gt;,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…,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&lt;</a:t>
            </a:r>
            <a:r>
              <a:rPr lang="en-US" altLang="zh-CN" sz="2000" dirty="0">
                <a:sym typeface="Symbol" panose="05050102010706020507" pitchFamily="18" charset="2"/>
              </a:rPr>
              <a:t> A</a:t>
            </a:r>
            <a:r>
              <a:rPr lang="en-US" altLang="zh-CN" sz="2000" baseline="-25000" dirty="0">
                <a:sym typeface="Symbol" panose="05050102010706020507" pitchFamily="18" charset="2"/>
              </a:rPr>
              <a:t>i </a:t>
            </a:r>
            <a:r>
              <a:rPr lang="en-US" altLang="zh-CN" sz="2000" dirty="0">
                <a:sym typeface="Symbol" panose="05050102010706020507" pitchFamily="18" charset="2"/>
              </a:rPr>
              <a:t>, </a:t>
            </a:r>
            <a:r>
              <a:rPr lang="en-US" altLang="zh-CN" sz="2000" dirty="0" err="1">
                <a:sym typeface="Symbol" panose="05050102010706020507" pitchFamily="18" charset="2"/>
              </a:rPr>
              <a:t>B</a:t>
            </a:r>
            <a:r>
              <a:rPr lang="en-US" altLang="zh-CN" sz="2000" baseline="-25000" dirty="0" err="1">
                <a:sym typeface="Symbol" panose="05050102010706020507" pitchFamily="18" charset="2"/>
              </a:rPr>
              <a:t>j</a:t>
            </a:r>
            <a:r>
              <a:rPr lang="en-US" altLang="zh-CN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&gt;}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得到的对应点最小距离和，显然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20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和</a:t>
            </a:r>
            <a:r>
              <a:rPr lang="en-US" altLang="zh-CN" sz="2000" dirty="0" err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000" baseline="-25000" dirty="0" err="1">
                <a:ea typeface="宋体" panose="02010600030101010101" pitchFamily="2" charset="-122"/>
                <a:sym typeface="Symbol" panose="05050102010706020507" pitchFamily="18" charset="2"/>
              </a:rPr>
              <a:t>j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对齐，那么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Q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中前一步的对齐步骤只可能有以下三种情况：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）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中节点</a:t>
            </a:r>
            <a:r>
              <a:rPr lang="en-US" altLang="zh-CN" sz="2000" dirty="0" err="1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和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中节点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j-1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对齐，那么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Q-</a:t>
            </a:r>
            <a:r>
              <a:rPr lang="en-US" altLang="zh-CN" sz="2000" dirty="0">
                <a:sym typeface="Symbol" panose="05050102010706020507" pitchFamily="18" charset="2"/>
              </a:rPr>
              <a:t>&lt; A</a:t>
            </a:r>
            <a:r>
              <a:rPr lang="en-US" altLang="zh-CN" sz="2000" baseline="-25000" dirty="0">
                <a:sym typeface="Symbol" panose="05050102010706020507" pitchFamily="18" charset="2"/>
              </a:rPr>
              <a:t>i </a:t>
            </a:r>
            <a:r>
              <a:rPr lang="en-US" altLang="zh-CN" sz="2000" dirty="0">
                <a:sym typeface="Symbol" panose="05050102010706020507" pitchFamily="18" charset="2"/>
              </a:rPr>
              <a:t>, </a:t>
            </a:r>
            <a:r>
              <a:rPr lang="en-US" altLang="zh-CN" sz="2000" dirty="0" err="1">
                <a:sym typeface="Symbol" panose="05050102010706020507" pitchFamily="18" charset="2"/>
              </a:rPr>
              <a:t>B</a:t>
            </a:r>
            <a:r>
              <a:rPr lang="en-US" altLang="zh-CN" sz="2000" baseline="-25000" dirty="0" err="1">
                <a:sym typeface="Symbol" panose="05050102010706020507" pitchFamily="18" charset="2"/>
              </a:rPr>
              <a:t>j</a:t>
            </a:r>
            <a:r>
              <a:rPr lang="en-US" altLang="zh-CN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ym typeface="Symbol" panose="05050102010706020507" pitchFamily="18" charset="2"/>
              </a:rPr>
              <a:t>&gt;</a:t>
            </a:r>
            <a:r>
              <a:rPr lang="zh-CN" altLang="en-US" sz="2000" dirty="0">
                <a:sym typeface="Symbol" panose="05050102010706020507" pitchFamily="18" charset="2"/>
              </a:rPr>
              <a:t>是</a:t>
            </a:r>
            <a:r>
              <a:rPr lang="en-US" altLang="zh-CN" sz="2000" dirty="0">
                <a:sym typeface="Symbol" panose="05050102010706020507" pitchFamily="18" charset="2"/>
              </a:rPr>
              <a:t>DTW(A</a:t>
            </a:r>
            <a:r>
              <a:rPr lang="en-US" altLang="zh-CN" sz="2000" baseline="-25000" dirty="0">
                <a:sym typeface="Symbol" panose="05050102010706020507" pitchFamily="18" charset="2"/>
              </a:rPr>
              <a:t>1,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sym typeface="Symbol" panose="05050102010706020507" pitchFamily="18" charset="2"/>
              </a:rPr>
              <a:t>…,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baseline="-25000" dirty="0" err="1">
                <a:sym typeface="Symbol" panose="05050102010706020507" pitchFamily="18" charset="2"/>
              </a:rPr>
              <a:t>i</a:t>
            </a:r>
            <a:r>
              <a:rPr lang="en-US" altLang="zh-CN" sz="2000" baseline="-25000" dirty="0">
                <a:sym typeface="Symbol" panose="05050102010706020507" pitchFamily="18" charset="2"/>
              </a:rPr>
              <a:t>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ym typeface="Symbol" panose="05050102010706020507" pitchFamily="18" charset="2"/>
              </a:rPr>
              <a:t>B</a:t>
            </a:r>
            <a:r>
              <a:rPr lang="en-US" altLang="zh-CN" sz="2000" baseline="-25000" dirty="0">
                <a:sym typeface="Symbol" panose="05050102010706020507" pitchFamily="18" charset="2"/>
              </a:rPr>
              <a:t>1,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sym typeface="Symbol" panose="05050102010706020507" pitchFamily="18" charset="2"/>
              </a:rPr>
              <a:t>…,j-1</a:t>
            </a:r>
            <a:r>
              <a:rPr lang="en-US" altLang="zh-CN" sz="2000" dirty="0">
                <a:sym typeface="Symbol" panose="05050102010706020507" pitchFamily="18" charset="2"/>
              </a:rPr>
              <a:t>)</a:t>
            </a:r>
            <a:r>
              <a:rPr lang="zh-CN" altLang="en-US" sz="2000" dirty="0">
                <a:sym typeface="Symbol" panose="05050102010706020507" pitchFamily="18" charset="2"/>
              </a:rPr>
              <a:t>的最优对齐匹配方式。</a:t>
            </a: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）</a:t>
            </a:r>
            <a:r>
              <a:rPr lang="en-US" altLang="zh-CN" sz="2000" dirty="0">
                <a:sym typeface="Symbol" panose="05050102010706020507" pitchFamily="18" charset="2"/>
              </a:rPr>
              <a:t>A</a:t>
            </a:r>
            <a:r>
              <a:rPr lang="zh-CN" altLang="en-US" sz="2000" dirty="0">
                <a:sym typeface="Symbol" panose="05050102010706020507" pitchFamily="18" charset="2"/>
              </a:rPr>
              <a:t>中节点</a:t>
            </a:r>
            <a:r>
              <a:rPr lang="en-US" altLang="zh-CN" sz="2000" dirty="0">
                <a:sym typeface="Symbol" panose="05050102010706020507" pitchFamily="18" charset="2"/>
              </a:rPr>
              <a:t>i-1</a:t>
            </a:r>
            <a:r>
              <a:rPr lang="zh-CN" altLang="en-US" sz="2000" dirty="0">
                <a:sym typeface="Symbol" panose="05050102010706020507" pitchFamily="18" charset="2"/>
              </a:rPr>
              <a:t>和</a:t>
            </a:r>
            <a:r>
              <a:rPr lang="en-US" altLang="zh-CN" sz="2000" dirty="0">
                <a:sym typeface="Symbol" panose="05050102010706020507" pitchFamily="18" charset="2"/>
              </a:rPr>
              <a:t>B</a:t>
            </a:r>
            <a:r>
              <a:rPr lang="zh-CN" altLang="en-US" sz="2000" dirty="0">
                <a:sym typeface="Symbol" panose="05050102010706020507" pitchFamily="18" charset="2"/>
              </a:rPr>
              <a:t>中节点</a:t>
            </a:r>
            <a:r>
              <a:rPr lang="en-US" altLang="zh-CN" sz="2000" dirty="0">
                <a:sym typeface="Symbol" panose="05050102010706020507" pitchFamily="18" charset="2"/>
              </a:rPr>
              <a:t>j</a:t>
            </a:r>
            <a:r>
              <a:rPr lang="zh-CN" altLang="en-US" sz="2000" dirty="0">
                <a:sym typeface="Symbol" panose="05050102010706020507" pitchFamily="18" charset="2"/>
              </a:rPr>
              <a:t>对齐，那么</a:t>
            </a:r>
            <a:r>
              <a:rPr lang="en-US" altLang="zh-CN" sz="2000" dirty="0">
                <a:sym typeface="Symbol" panose="05050102010706020507" pitchFamily="18" charset="2"/>
              </a:rPr>
              <a:t>Q-&lt; A</a:t>
            </a:r>
            <a:r>
              <a:rPr lang="en-US" altLang="zh-CN" sz="2000" baseline="-25000" dirty="0">
                <a:sym typeface="Symbol" panose="05050102010706020507" pitchFamily="18" charset="2"/>
              </a:rPr>
              <a:t>i </a:t>
            </a:r>
            <a:r>
              <a:rPr lang="en-US" altLang="zh-CN" sz="2000" dirty="0">
                <a:sym typeface="Symbol" panose="05050102010706020507" pitchFamily="18" charset="2"/>
              </a:rPr>
              <a:t>, </a:t>
            </a:r>
            <a:r>
              <a:rPr lang="en-US" altLang="zh-CN" sz="2000" dirty="0" err="1">
                <a:sym typeface="Symbol" panose="05050102010706020507" pitchFamily="18" charset="2"/>
              </a:rPr>
              <a:t>B</a:t>
            </a:r>
            <a:r>
              <a:rPr lang="en-US" altLang="zh-CN" sz="2000" baseline="-25000" dirty="0" err="1">
                <a:sym typeface="Symbol" panose="05050102010706020507" pitchFamily="18" charset="2"/>
              </a:rPr>
              <a:t>j</a:t>
            </a:r>
            <a:r>
              <a:rPr lang="en-US" altLang="zh-CN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ym typeface="Symbol" panose="05050102010706020507" pitchFamily="18" charset="2"/>
              </a:rPr>
              <a:t>&gt;</a:t>
            </a:r>
            <a:r>
              <a:rPr lang="zh-CN" altLang="en-US" sz="2000" dirty="0">
                <a:sym typeface="Symbol" panose="05050102010706020507" pitchFamily="18" charset="2"/>
              </a:rPr>
              <a:t>是</a:t>
            </a:r>
            <a:r>
              <a:rPr lang="en-US" altLang="zh-CN" sz="2000" dirty="0">
                <a:sym typeface="Symbol" panose="05050102010706020507" pitchFamily="18" charset="2"/>
              </a:rPr>
              <a:t>DTW(A</a:t>
            </a:r>
            <a:r>
              <a:rPr lang="en-US" altLang="zh-CN" sz="2000" baseline="-25000" dirty="0">
                <a:sym typeface="Symbol" panose="05050102010706020507" pitchFamily="18" charset="2"/>
              </a:rPr>
              <a:t>1,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sym typeface="Symbol" panose="05050102010706020507" pitchFamily="18" charset="2"/>
              </a:rPr>
              <a:t>…,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sym typeface="Symbol" panose="05050102010706020507" pitchFamily="18" charset="2"/>
              </a:rPr>
              <a:t>i-1,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ym typeface="Symbol" panose="05050102010706020507" pitchFamily="18" charset="2"/>
              </a:rPr>
              <a:t>B</a:t>
            </a:r>
            <a:r>
              <a:rPr lang="en-US" altLang="zh-CN" sz="2000" baseline="-25000" dirty="0">
                <a:sym typeface="Symbol" panose="05050102010706020507" pitchFamily="18" charset="2"/>
              </a:rPr>
              <a:t>1,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sym typeface="Symbol" panose="05050102010706020507" pitchFamily="18" charset="2"/>
              </a:rPr>
              <a:t>…,j</a:t>
            </a:r>
            <a:r>
              <a:rPr lang="en-US" altLang="zh-CN" sz="2000" dirty="0">
                <a:sym typeface="Symbol" panose="05050102010706020507" pitchFamily="18" charset="2"/>
              </a:rPr>
              <a:t>)</a:t>
            </a:r>
            <a:r>
              <a:rPr lang="zh-CN" altLang="en-US" sz="2000" dirty="0">
                <a:sym typeface="Symbol" panose="05050102010706020507" pitchFamily="18" charset="2"/>
              </a:rPr>
              <a:t>的最优对齐匹配方式。</a:t>
            </a:r>
            <a:endParaRPr lang="en-US" altLang="zh-CN" sz="2000" dirty="0"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sz="2000" dirty="0">
                <a:ea typeface="宋体" panose="02010600030101010101" pitchFamily="2" charset="-122"/>
                <a:sym typeface="Symbol" panose="05050102010706020507" pitchFamily="18" charset="2"/>
              </a:rPr>
              <a:t>）</a:t>
            </a:r>
            <a:r>
              <a:rPr lang="en-US" altLang="zh-CN" sz="2000" dirty="0">
                <a:sym typeface="Symbol" panose="05050102010706020507" pitchFamily="18" charset="2"/>
              </a:rPr>
              <a:t>A</a:t>
            </a:r>
            <a:r>
              <a:rPr lang="zh-CN" altLang="en-US" sz="2000" dirty="0">
                <a:sym typeface="Symbol" panose="05050102010706020507" pitchFamily="18" charset="2"/>
              </a:rPr>
              <a:t>中节点</a:t>
            </a:r>
            <a:r>
              <a:rPr lang="en-US" altLang="zh-CN" sz="2000" dirty="0">
                <a:sym typeface="Symbol" panose="05050102010706020507" pitchFamily="18" charset="2"/>
              </a:rPr>
              <a:t>i-1</a:t>
            </a:r>
            <a:r>
              <a:rPr lang="zh-CN" altLang="en-US" sz="2000" dirty="0">
                <a:sym typeface="Symbol" panose="05050102010706020507" pitchFamily="18" charset="2"/>
              </a:rPr>
              <a:t>和</a:t>
            </a:r>
            <a:r>
              <a:rPr lang="en-US" altLang="zh-CN" sz="2000" dirty="0">
                <a:sym typeface="Symbol" panose="05050102010706020507" pitchFamily="18" charset="2"/>
              </a:rPr>
              <a:t>B</a:t>
            </a:r>
            <a:r>
              <a:rPr lang="zh-CN" altLang="en-US" sz="2000" dirty="0">
                <a:sym typeface="Symbol" panose="05050102010706020507" pitchFamily="18" charset="2"/>
              </a:rPr>
              <a:t>中节点</a:t>
            </a:r>
            <a:r>
              <a:rPr lang="en-US" altLang="zh-CN" sz="2000" dirty="0">
                <a:sym typeface="Symbol" panose="05050102010706020507" pitchFamily="18" charset="2"/>
              </a:rPr>
              <a:t>j-1</a:t>
            </a:r>
            <a:r>
              <a:rPr lang="zh-CN" altLang="en-US" sz="2000" dirty="0">
                <a:sym typeface="Symbol" panose="05050102010706020507" pitchFamily="18" charset="2"/>
              </a:rPr>
              <a:t>对齐，那么</a:t>
            </a:r>
            <a:r>
              <a:rPr lang="en-US" altLang="zh-CN" sz="2000" dirty="0">
                <a:sym typeface="Symbol" panose="05050102010706020507" pitchFamily="18" charset="2"/>
              </a:rPr>
              <a:t>Q-&lt; A</a:t>
            </a:r>
            <a:r>
              <a:rPr lang="en-US" altLang="zh-CN" sz="2000" baseline="-25000" dirty="0">
                <a:sym typeface="Symbol" panose="05050102010706020507" pitchFamily="18" charset="2"/>
              </a:rPr>
              <a:t>i </a:t>
            </a:r>
            <a:r>
              <a:rPr lang="en-US" altLang="zh-CN" sz="2000" dirty="0">
                <a:sym typeface="Symbol" panose="05050102010706020507" pitchFamily="18" charset="2"/>
              </a:rPr>
              <a:t>, </a:t>
            </a:r>
            <a:r>
              <a:rPr lang="en-US" altLang="zh-CN" sz="2000" dirty="0" err="1">
                <a:sym typeface="Symbol" panose="05050102010706020507" pitchFamily="18" charset="2"/>
              </a:rPr>
              <a:t>B</a:t>
            </a:r>
            <a:r>
              <a:rPr lang="en-US" altLang="zh-CN" sz="2000" baseline="-25000" dirty="0" err="1">
                <a:sym typeface="Symbol" panose="05050102010706020507" pitchFamily="18" charset="2"/>
              </a:rPr>
              <a:t>j</a:t>
            </a:r>
            <a:r>
              <a:rPr lang="en-US" altLang="zh-CN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ym typeface="Symbol" panose="05050102010706020507" pitchFamily="18" charset="2"/>
              </a:rPr>
              <a:t>&gt;</a:t>
            </a:r>
            <a:r>
              <a:rPr lang="zh-CN" altLang="en-US" sz="2000" dirty="0">
                <a:sym typeface="Symbol" panose="05050102010706020507" pitchFamily="18" charset="2"/>
              </a:rPr>
              <a:t>是</a:t>
            </a:r>
            <a:r>
              <a:rPr lang="en-US" altLang="zh-CN" sz="2000" dirty="0">
                <a:sym typeface="Symbol" panose="05050102010706020507" pitchFamily="18" charset="2"/>
              </a:rPr>
              <a:t>DTW(A</a:t>
            </a:r>
            <a:r>
              <a:rPr lang="en-US" altLang="zh-CN" sz="2000" baseline="-25000" dirty="0">
                <a:sym typeface="Symbol" panose="05050102010706020507" pitchFamily="18" charset="2"/>
              </a:rPr>
              <a:t>1,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sym typeface="Symbol" panose="05050102010706020507" pitchFamily="18" charset="2"/>
              </a:rPr>
              <a:t>…,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sym typeface="Symbol" panose="05050102010706020507" pitchFamily="18" charset="2"/>
              </a:rPr>
              <a:t>i-1,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sym typeface="Symbol" panose="05050102010706020507" pitchFamily="18" charset="2"/>
              </a:rPr>
              <a:t>B</a:t>
            </a:r>
            <a:r>
              <a:rPr lang="en-US" altLang="zh-CN" sz="2000" baseline="-25000" dirty="0">
                <a:sym typeface="Symbol" panose="05050102010706020507" pitchFamily="18" charset="2"/>
              </a:rPr>
              <a:t>1,</a:t>
            </a:r>
            <a:r>
              <a:rPr lang="zh-CN" altLang="en-US" sz="2000" baseline="-25000" dirty="0">
                <a:sym typeface="Symbol" panose="05050102010706020507" pitchFamily="18" charset="2"/>
              </a:rPr>
              <a:t> </a:t>
            </a:r>
            <a:r>
              <a:rPr lang="en-US" altLang="zh-CN" sz="2000" baseline="-25000" dirty="0">
                <a:sym typeface="Symbol" panose="05050102010706020507" pitchFamily="18" charset="2"/>
              </a:rPr>
              <a:t>…,j-1</a:t>
            </a:r>
            <a:r>
              <a:rPr lang="en-US" altLang="zh-CN" sz="2000" dirty="0">
                <a:sym typeface="Symbol" panose="05050102010706020507" pitchFamily="18" charset="2"/>
              </a:rPr>
              <a:t>)</a:t>
            </a:r>
            <a:r>
              <a:rPr lang="zh-CN" altLang="en-US" sz="2000" dirty="0">
                <a:sym typeface="Symbol" panose="05050102010706020507" pitchFamily="18" charset="2"/>
              </a:rPr>
              <a:t>的最优对齐匹配方式。</a:t>
            </a:r>
            <a:endParaRPr lang="en-US" altLang="zh-CN" sz="2000" dirty="0">
              <a:sym typeface="Symbol" panose="05050102010706020507" pitchFamily="18" charset="2"/>
            </a:endParaRPr>
          </a:p>
          <a:p>
            <a:pPr algn="just">
              <a:defRPr/>
            </a:pPr>
            <a:endParaRPr lang="en-US" altLang="zh-CN" sz="2000" dirty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28AD4D8F-7E62-134B-A3FA-6A4E43C01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0350"/>
            <a:ext cx="83105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附加例题：动态时间规整算法（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Dynamic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Time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Warping</a:t>
            </a:r>
            <a:r>
              <a:rPr lang="en-US" altLang="zh-CN" sz="3600" b="1" dirty="0">
                <a:solidFill>
                  <a:srgbClr val="0070C0"/>
                </a:solidFill>
              </a:rPr>
              <a:t> (DTW)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E5AC4D9-DE60-3F43-905F-2313C625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648200"/>
            <a:ext cx="4191000" cy="213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94806-0E9D-A344-A374-000BEEE5AB0E}"/>
              </a:ext>
            </a:extLst>
          </p:cNvPr>
          <p:cNvSpPr txBox="1"/>
          <p:nvPr/>
        </p:nvSpPr>
        <p:spPr>
          <a:xfrm>
            <a:off x="436864" y="5334000"/>
            <a:ext cx="1239536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LCS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相似？</a:t>
            </a:r>
          </a:p>
        </p:txBody>
      </p:sp>
    </p:spTree>
    <p:extLst>
      <p:ext uri="{BB962C8B-B14F-4D97-AF65-F5344CB8AC3E}">
        <p14:creationId xmlns:p14="http://schemas.microsoft.com/office/powerpoint/2010/main" val="331972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03" name="Text Box 7"/>
          <p:cNvSpPr txBox="1">
            <a:spLocks noChangeArrowheads="1"/>
          </p:cNvSpPr>
          <p:nvPr/>
        </p:nvSpPr>
        <p:spPr bwMode="auto">
          <a:xfrm>
            <a:off x="412750" y="1600200"/>
            <a:ext cx="844708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  <a:defRPr/>
            </a:pPr>
            <a:r>
              <a:rPr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重叠子问题</a:t>
            </a:r>
            <a:endParaRPr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defRPr/>
            </a:pPr>
            <a:endParaRPr lang="en-US" altLang="zh-CN" sz="2000" dirty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28AD4D8F-7E62-134B-A3FA-6A4E43C01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0350"/>
            <a:ext cx="83105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附加例题：动态时间规整算法（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Dynamic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Time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Warping</a:t>
            </a:r>
            <a:r>
              <a:rPr lang="en-US" altLang="zh-CN" sz="3600" b="1" dirty="0">
                <a:solidFill>
                  <a:srgbClr val="0070C0"/>
                </a:solidFill>
              </a:rPr>
              <a:t> (DTW)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sp>
        <p:nvSpPr>
          <p:cNvPr id="6" name="Text Box 21">
            <a:extLst>
              <a:ext uri="{FF2B5EF4-FFF2-40B4-BE49-F238E27FC236}">
                <a16:creationId xmlns:a16="http://schemas.microsoft.com/office/drawing/2014/main" id="{B6142344-A7B5-6347-A71A-2265D62D8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514600"/>
            <a:ext cx="24096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DTW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(A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i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,</a:t>
            </a:r>
            <a:r>
              <a:rPr lang="zh-CN" altLang="en-US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B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…,j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)</a:t>
            </a:r>
            <a:endParaRPr lang="en-US" altLang="zh-CN" sz="2000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BAACE63F-8E65-5D44-ACF9-FE98BFBCC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" y="3611999"/>
            <a:ext cx="31693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DTW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(A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i-1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,</a:t>
            </a:r>
            <a:r>
              <a:rPr lang="zh-CN" altLang="en-US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B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…,j-1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)</a:t>
            </a:r>
            <a:endParaRPr lang="en-US" altLang="zh-CN" sz="2000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23">
            <a:extLst>
              <a:ext uri="{FF2B5EF4-FFF2-40B4-BE49-F238E27FC236}">
                <a16:creationId xmlns:a16="http://schemas.microsoft.com/office/drawing/2014/main" id="{CF3B0CF2-5B29-514F-8C8D-4E4C0CE71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590350"/>
            <a:ext cx="33203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DTW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(A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i-1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,</a:t>
            </a:r>
            <a:r>
              <a:rPr lang="zh-CN" altLang="en-US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B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…,j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)</a:t>
            </a:r>
            <a:endParaRPr lang="en-US" altLang="zh-CN" sz="2000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24">
            <a:extLst>
              <a:ext uri="{FF2B5EF4-FFF2-40B4-BE49-F238E27FC236}">
                <a16:creationId xmlns:a16="http://schemas.microsoft.com/office/drawing/2014/main" id="{AAA7F4D2-88ED-4F42-A1A9-885071681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1" y="3638490"/>
            <a:ext cx="25237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DTW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(A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i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,</a:t>
            </a:r>
            <a:r>
              <a:rPr lang="zh-CN" altLang="en-US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B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…,j-1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)</a:t>
            </a:r>
            <a:endParaRPr lang="en-US" altLang="zh-CN" sz="2000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26">
            <a:extLst>
              <a:ext uri="{FF2B5EF4-FFF2-40B4-BE49-F238E27FC236}">
                <a16:creationId xmlns:a16="http://schemas.microsoft.com/office/drawing/2014/main" id="{382B1247-63CC-3C4B-8E72-0CCB19389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4814314"/>
            <a:ext cx="17441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DTW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(A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i-2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,</a:t>
            </a:r>
            <a:r>
              <a:rPr lang="zh-CN" altLang="en-US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endParaRPr lang="en-US" altLang="zh-CN" sz="2000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  <a:sym typeface="Symbol" panose="05050102010706020507" pitchFamily="18" charset="2"/>
            </a:endParaRPr>
          </a:p>
          <a:p>
            <a:pPr>
              <a:defRPr/>
            </a:pP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B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…,j-2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)</a:t>
            </a:r>
            <a:endParaRPr lang="en-US" altLang="zh-CN" sz="2000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27">
            <a:extLst>
              <a:ext uri="{FF2B5EF4-FFF2-40B4-BE49-F238E27FC236}">
                <a16:creationId xmlns:a16="http://schemas.microsoft.com/office/drawing/2014/main" id="{23657041-32E8-8C4E-B6ED-07F147974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243" y="4937771"/>
            <a:ext cx="185702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DTW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(A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i-2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,</a:t>
            </a:r>
            <a:r>
              <a:rPr lang="zh-CN" altLang="en-US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endParaRPr lang="en-US" altLang="zh-CN" sz="2000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  <a:sym typeface="Symbol" panose="05050102010706020507" pitchFamily="18" charset="2"/>
            </a:endParaRPr>
          </a:p>
          <a:p>
            <a:pPr>
              <a:defRPr/>
            </a:pP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B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…,j-1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)</a:t>
            </a:r>
            <a:endParaRPr lang="en-US" altLang="zh-CN" sz="2000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28">
            <a:extLst>
              <a:ext uri="{FF2B5EF4-FFF2-40B4-BE49-F238E27FC236}">
                <a16:creationId xmlns:a16="http://schemas.microsoft.com/office/drawing/2014/main" id="{5DA810F9-A03B-884B-BE4E-413EDC406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678" y="4937771"/>
            <a:ext cx="21759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DTW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(A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i-1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,</a:t>
            </a:r>
            <a:r>
              <a:rPr lang="zh-CN" altLang="en-US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B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1,</a:t>
            </a:r>
            <a:r>
              <a:rPr lang="zh-CN" altLang="en-US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sz="20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…,j-2</a:t>
            </a:r>
            <a:r>
              <a:rPr lang="en-US" altLang="zh-CN" sz="20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)</a:t>
            </a:r>
            <a:endParaRPr lang="en-US" altLang="zh-CN" sz="2000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14C557D0-4BD7-9344-88E0-9707863C55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87978" y="3029963"/>
            <a:ext cx="1600200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8F00ADBD-7C41-BF4E-A1BA-3E3FF032AB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678" y="3029963"/>
            <a:ext cx="0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5E287C44-EA72-BF49-A234-DC3A8B530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0090" y="3029963"/>
            <a:ext cx="1471789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C962E67D-840F-7C40-B941-1FF41BDACC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16189" y="4109464"/>
            <a:ext cx="704144" cy="720725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481B6E95-8D9E-AF46-92BC-321ABDF5D9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8745" y="4109463"/>
            <a:ext cx="831144" cy="7921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76B74F85-C2AA-C94F-8684-0E7DD901D7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5745" y="4134863"/>
            <a:ext cx="2753077" cy="7667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Line 36">
            <a:extLst>
              <a:ext uri="{FF2B5EF4-FFF2-40B4-BE49-F238E27FC236}">
                <a16:creationId xmlns:a16="http://schemas.microsoft.com/office/drawing/2014/main" id="{C66A3F8D-FE5C-4C4C-BFFE-8B06A7550A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4109463"/>
            <a:ext cx="1024467" cy="792162"/>
          </a:xfrm>
          <a:prstGeom prst="line">
            <a:avLst/>
          </a:prstGeom>
          <a:noFill/>
          <a:ln w="5715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F899AAC5-8A97-1C45-8D03-4AA016CD46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679" y="4109463"/>
            <a:ext cx="2304344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Line 39">
            <a:extLst>
              <a:ext uri="{FF2B5EF4-FFF2-40B4-BE49-F238E27FC236}">
                <a16:creationId xmlns:a16="http://schemas.microsoft.com/office/drawing/2014/main" id="{3F20D90B-9644-D048-983D-13ECB170A0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679" y="4109463"/>
            <a:ext cx="3135489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Line 40">
            <a:extLst>
              <a:ext uri="{FF2B5EF4-FFF2-40B4-BE49-F238E27FC236}">
                <a16:creationId xmlns:a16="http://schemas.microsoft.com/office/drawing/2014/main" id="{DB7FE323-1E6D-CB40-827D-918B650F81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5823" y="4109463"/>
            <a:ext cx="896056" cy="792162"/>
          </a:xfrm>
          <a:prstGeom prst="line">
            <a:avLst/>
          </a:prstGeom>
          <a:noFill/>
          <a:ln w="5715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Line 41">
            <a:extLst>
              <a:ext uri="{FF2B5EF4-FFF2-40B4-BE49-F238E27FC236}">
                <a16:creationId xmlns:a16="http://schemas.microsoft.com/office/drawing/2014/main" id="{7898A19F-BC35-2241-B48D-94939A48C4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0289" y="4180900"/>
            <a:ext cx="2112434" cy="936625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Line 42">
            <a:extLst>
              <a:ext uri="{FF2B5EF4-FFF2-40B4-BE49-F238E27FC236}">
                <a16:creationId xmlns:a16="http://schemas.microsoft.com/office/drawing/2014/main" id="{907FB909-1B0B-EF41-9AA9-E908261D66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4109463"/>
            <a:ext cx="2688167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Text Box 43">
            <a:extLst>
              <a:ext uri="{FF2B5EF4-FFF2-40B4-BE49-F238E27FC236}">
                <a16:creationId xmlns:a16="http://schemas.microsoft.com/office/drawing/2014/main" id="{D8B10B18-1B64-4648-B1EB-64F72EE20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755" y="4901625"/>
            <a:ext cx="10054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……</a:t>
            </a:r>
          </a:p>
        </p:txBody>
      </p:sp>
      <p:sp>
        <p:nvSpPr>
          <p:cNvPr id="26" name="Text Box 44">
            <a:extLst>
              <a:ext uri="{FF2B5EF4-FFF2-40B4-BE49-F238E27FC236}">
                <a16:creationId xmlns:a16="http://schemas.microsoft.com/office/drawing/2014/main" id="{1FED91B7-0C1A-0A44-BBE2-91116F1FE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873" y="5769114"/>
            <a:ext cx="6470041" cy="707886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DTW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问题具有子问题重叠性</a:t>
            </a:r>
          </a:p>
        </p:txBody>
      </p:sp>
    </p:spTree>
    <p:extLst>
      <p:ext uri="{BB962C8B-B14F-4D97-AF65-F5344CB8AC3E}">
        <p14:creationId xmlns:p14="http://schemas.microsoft.com/office/powerpoint/2010/main" val="411113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03" name="Text Box 7"/>
          <p:cNvSpPr txBox="1">
            <a:spLocks noChangeArrowheads="1"/>
          </p:cNvSpPr>
          <p:nvPr/>
        </p:nvSpPr>
        <p:spPr bwMode="auto">
          <a:xfrm>
            <a:off x="412750" y="1484313"/>
            <a:ext cx="8447088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  <a:defRPr/>
            </a:pPr>
            <a:r>
              <a:rPr lang="zh-CN" altLang="en-US" sz="3600" b="1" dirty="0">
                <a:ea typeface="宋体" panose="02010600030101010101" pitchFamily="2" charset="-122"/>
                <a:sym typeface="Symbol" panose="05050102010706020507" pitchFamily="18" charset="2"/>
              </a:rPr>
              <a:t>优化解的递归方程</a:t>
            </a:r>
            <a:endParaRPr lang="en-US" altLang="zh-CN" sz="3600" b="1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defRPr/>
            </a:pP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D(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j)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=0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or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j=0;</a:t>
            </a:r>
          </a:p>
          <a:p>
            <a:pPr>
              <a:defRPr/>
            </a:pP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D(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j)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dist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(A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Min(D(i-1,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j),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D(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j-1),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D(i-1,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j-1))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28AD4D8F-7E62-134B-A3FA-6A4E43C01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0350"/>
            <a:ext cx="83105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附加例题：动态时间规整算法（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Dynamic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Time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Warping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E5AC4D9-DE60-3F43-905F-2313C625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114800"/>
            <a:ext cx="4191000" cy="213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003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03" name="Text Box 7"/>
          <p:cNvSpPr txBox="1">
            <a:spLocks noChangeArrowheads="1"/>
          </p:cNvSpPr>
          <p:nvPr/>
        </p:nvSpPr>
        <p:spPr bwMode="auto">
          <a:xfrm>
            <a:off x="412750" y="1484313"/>
            <a:ext cx="8447088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  <a:defRPr/>
            </a:pPr>
            <a:r>
              <a:rPr lang="zh-CN" altLang="en-US" sz="3600" b="1" dirty="0">
                <a:ea typeface="宋体" panose="02010600030101010101" pitchFamily="2" charset="-122"/>
                <a:sym typeface="Symbol" panose="05050102010706020507" pitchFamily="18" charset="2"/>
              </a:rPr>
              <a:t>优化解的递归方程</a:t>
            </a:r>
            <a:endParaRPr lang="en-US" altLang="zh-CN" sz="3600" b="1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defRPr/>
            </a:pP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D(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j)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0,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=0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or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j=0;</a:t>
            </a:r>
          </a:p>
          <a:p>
            <a:pPr>
              <a:defRPr/>
            </a:pP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D(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j)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dist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(A</a:t>
            </a:r>
            <a:r>
              <a:rPr lang="en-US" altLang="zh-CN" sz="28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8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Min(D(i-1,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j),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D(</a:t>
            </a:r>
            <a:r>
              <a:rPr lang="en-US" altLang="zh-CN" sz="2800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j-1),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D(i-1,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j-1))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28AD4D8F-7E62-134B-A3FA-6A4E43C01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0350"/>
            <a:ext cx="83105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附加例题：动态时间规整算法（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Dynamic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Time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Warping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E5AC4D9-DE60-3F43-905F-2313C625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55" y="4440827"/>
            <a:ext cx="4191000" cy="213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9">
            <a:extLst>
              <a:ext uri="{FF2B5EF4-FFF2-40B4-BE49-F238E27FC236}">
                <a16:creationId xmlns:a16="http://schemas.microsoft.com/office/drawing/2014/main" id="{1A80DE23-09AE-6B4E-A591-B5251555EACB}"/>
              </a:ext>
            </a:extLst>
          </p:cNvPr>
          <p:cNvGrpSpPr/>
          <p:nvPr/>
        </p:nvGrpSpPr>
        <p:grpSpPr bwMode="auto">
          <a:xfrm>
            <a:off x="63500" y="4332686"/>
            <a:ext cx="4660055" cy="2243939"/>
            <a:chOff x="1652" y="1344"/>
            <a:chExt cx="3357" cy="1406"/>
          </a:xfrm>
        </p:grpSpPr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9D902C3B-8660-5A42-B8F3-CCFC2493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" y="1702"/>
              <a:ext cx="132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D[i-1, j-1]</a:t>
              </a:r>
              <a:endParaRPr lang="zh-CN" altLang="en-US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E3E4C364-B7D8-1943-8DFB-6760EBCA5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" y="1699"/>
              <a:ext cx="108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 D[i-1,j]</a:t>
              </a:r>
              <a:endParaRPr lang="zh-CN" altLang="en-US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DFAC44CE-77A3-C34D-B67F-D31A41AF3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2023"/>
              <a:ext cx="1083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D[</a:t>
              </a:r>
              <a:r>
                <a:rPr lang="en-US" altLang="zh-CN" sz="3200" b="1" i="1" dirty="0" err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en-US" altLang="zh-CN" sz="32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, j-1]</a:t>
              </a:r>
              <a:endParaRPr lang="zh-CN" altLang="en-US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04B199BB-D58F-E043-813E-48DBE80F1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6" y="2023"/>
              <a:ext cx="91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D[</a:t>
              </a:r>
              <a:r>
                <a:rPr lang="en-US" altLang="zh-CN" sz="3200" b="1" i="1" dirty="0" err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, j]</a:t>
              </a:r>
              <a:endParaRPr lang="zh-CN" altLang="en-US" sz="32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Line 14">
              <a:extLst>
                <a:ext uri="{FF2B5EF4-FFF2-40B4-BE49-F238E27FC236}">
                  <a16:creationId xmlns:a16="http://schemas.microsoft.com/office/drawing/2014/main" id="{54FF3287-779D-4740-AD79-DD7686FED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2" y="2069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Line 15">
              <a:extLst>
                <a:ext uri="{FF2B5EF4-FFF2-40B4-BE49-F238E27FC236}">
                  <a16:creationId xmlns:a16="http://schemas.microsoft.com/office/drawing/2014/main" id="{1BE7AED6-B1C2-E54E-AA7F-DDBCCA789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2" y="1706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Line 16">
              <a:extLst>
                <a:ext uri="{FF2B5EF4-FFF2-40B4-BE49-F238E27FC236}">
                  <a16:creationId xmlns:a16="http://schemas.microsoft.com/office/drawing/2014/main" id="{0BDB4210-1290-FA47-8058-6D76D39EC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2" y="2432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Line 17">
              <a:extLst>
                <a:ext uri="{FF2B5EF4-FFF2-40B4-BE49-F238E27FC236}">
                  <a16:creationId xmlns:a16="http://schemas.microsoft.com/office/drawing/2014/main" id="{6053E294-709A-7E40-BF65-9C68F634C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5" name="Line 18">
              <a:extLst>
                <a:ext uri="{FF2B5EF4-FFF2-40B4-BE49-F238E27FC236}">
                  <a16:creationId xmlns:a16="http://schemas.microsoft.com/office/drawing/2014/main" id="{845681E5-50FE-BD4E-8CC4-D961EA635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6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BD562F44-782F-1649-BE36-CE51C93C0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9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9BD174-8202-554E-B7A3-B764D739B296}"/>
              </a:ext>
            </a:extLst>
          </p:cNvPr>
          <p:cNvSpPr txBox="1"/>
          <p:nvPr/>
        </p:nvSpPr>
        <p:spPr>
          <a:xfrm>
            <a:off x="4723555" y="4086884"/>
            <a:ext cx="2957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dirty="0">
                <a:solidFill>
                  <a:srgbClr val="FF0000"/>
                </a:solidFill>
              </a:rPr>
              <a:t>类似于LCS</a:t>
            </a:r>
            <a:r>
              <a:rPr lang="zh-CN" altLang="en-US" sz="4000" dirty="0">
                <a:solidFill>
                  <a:srgbClr val="FF0000"/>
                </a:solidFill>
              </a:rPr>
              <a:t>？</a:t>
            </a:r>
            <a:endParaRPr lang="en-CN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9163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03" name="Text Box 7"/>
          <p:cNvSpPr txBox="1">
            <a:spLocks noChangeArrowheads="1"/>
          </p:cNvSpPr>
          <p:nvPr/>
        </p:nvSpPr>
        <p:spPr bwMode="auto">
          <a:xfrm>
            <a:off x="412750" y="1484313"/>
            <a:ext cx="84470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  <a:defRPr/>
            </a:pPr>
            <a:r>
              <a:rPr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sym typeface="Symbol" panose="05050102010706020507" pitchFamily="18" charset="2"/>
              </a:rPr>
              <a:t>求解过程</a:t>
            </a:r>
            <a:endParaRPr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defRPr/>
            </a:pPr>
            <a:endParaRPr lang="en-US" altLang="zh-CN" sz="2800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28AD4D8F-7E62-134B-A3FA-6A4E43C01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60350"/>
            <a:ext cx="83105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附加例题：动态时间规整算法（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Dynamic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Time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Warping</a:t>
            </a:r>
            <a:r>
              <a:rPr lang="zh-CN" altLang="en-US" sz="36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）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E5AC4D9-DE60-3F43-905F-2313C625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11" y="4775239"/>
            <a:ext cx="4191000" cy="213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343664-8B22-474F-914F-FDACE4B3E90A}"/>
              </a:ext>
            </a:extLst>
          </p:cNvPr>
          <p:cNvSpPr txBox="1"/>
          <p:nvPr/>
        </p:nvSpPr>
        <p:spPr>
          <a:xfrm>
            <a:off x="390307" y="509567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>
                <a:solidFill>
                  <a:srgbClr val="FF0000"/>
                </a:solidFill>
              </a:rPr>
              <a:t>代码自行完成</a:t>
            </a:r>
          </a:p>
        </p:txBody>
      </p:sp>
      <p:sp>
        <p:nvSpPr>
          <p:cNvPr id="21" name="Text Box 71">
            <a:extLst>
              <a:ext uri="{FF2B5EF4-FFF2-40B4-BE49-F238E27FC236}">
                <a16:creationId xmlns:a16="http://schemas.microsoft.com/office/drawing/2014/main" id="{3057658E-70CB-7040-B6E0-D7D082B8F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511" y="2102052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D[0,0]</a:t>
            </a:r>
          </a:p>
        </p:txBody>
      </p:sp>
      <p:sp>
        <p:nvSpPr>
          <p:cNvPr id="22" name="Text Box 72">
            <a:extLst>
              <a:ext uri="{FF2B5EF4-FFF2-40B4-BE49-F238E27FC236}">
                <a16:creationId xmlns:a16="http://schemas.microsoft.com/office/drawing/2014/main" id="{635C160B-C7FE-F342-96B9-8266450E9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711" y="2111577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D[0,1]</a:t>
            </a:r>
          </a:p>
        </p:txBody>
      </p:sp>
      <p:sp>
        <p:nvSpPr>
          <p:cNvPr id="23" name="Text Box 73">
            <a:extLst>
              <a:ext uri="{FF2B5EF4-FFF2-40B4-BE49-F238E27FC236}">
                <a16:creationId xmlns:a16="http://schemas.microsoft.com/office/drawing/2014/main" id="{8B492118-FC3A-9B44-9FAE-E13FFC416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577" y="2111577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D[0,3]</a:t>
            </a:r>
          </a:p>
        </p:txBody>
      </p:sp>
      <p:sp>
        <p:nvSpPr>
          <p:cNvPr id="24" name="Text Box 74">
            <a:extLst>
              <a:ext uri="{FF2B5EF4-FFF2-40B4-BE49-F238E27FC236}">
                <a16:creationId xmlns:a16="http://schemas.microsoft.com/office/drawing/2014/main" id="{F59DE1EC-E469-244B-8BAF-B7DBC5144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111577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D[0,2]</a:t>
            </a:r>
          </a:p>
        </p:txBody>
      </p:sp>
      <p:sp>
        <p:nvSpPr>
          <p:cNvPr id="37" name="Text Box 75">
            <a:extLst>
              <a:ext uri="{FF2B5EF4-FFF2-40B4-BE49-F238E27FC236}">
                <a16:creationId xmlns:a16="http://schemas.microsoft.com/office/drawing/2014/main" id="{FAC21ECD-0892-7F49-8F0F-699DEDFAC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955" y="2111577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D[0,4]</a:t>
            </a:r>
          </a:p>
        </p:txBody>
      </p:sp>
      <p:sp>
        <p:nvSpPr>
          <p:cNvPr id="38" name="Text Box 76">
            <a:extLst>
              <a:ext uri="{FF2B5EF4-FFF2-40B4-BE49-F238E27FC236}">
                <a16:creationId xmlns:a16="http://schemas.microsoft.com/office/drawing/2014/main" id="{1B140CC0-DACB-5C48-B9C6-81079E207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4444" y="2876752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D[1,0]</a:t>
            </a:r>
          </a:p>
        </p:txBody>
      </p:sp>
      <p:sp>
        <p:nvSpPr>
          <p:cNvPr id="43" name="Text Box 77">
            <a:extLst>
              <a:ext uri="{FF2B5EF4-FFF2-40B4-BE49-F238E27FC236}">
                <a16:creationId xmlns:a16="http://schemas.microsoft.com/office/drawing/2014/main" id="{49AFB52F-7D38-AC45-8D88-B1F87754E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4444" y="3668914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D[2,0]</a:t>
            </a:r>
          </a:p>
        </p:txBody>
      </p:sp>
      <p:sp>
        <p:nvSpPr>
          <p:cNvPr id="44" name="Text Box 78">
            <a:extLst>
              <a:ext uri="{FF2B5EF4-FFF2-40B4-BE49-F238E27FC236}">
                <a16:creationId xmlns:a16="http://schemas.microsoft.com/office/drawing/2014/main" id="{E36D86A0-19DD-304F-A480-68E0D582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4444" y="4461077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D[3,0]</a:t>
            </a:r>
          </a:p>
        </p:txBody>
      </p:sp>
      <p:sp>
        <p:nvSpPr>
          <p:cNvPr id="45" name="Text Box 79">
            <a:extLst>
              <a:ext uri="{FF2B5EF4-FFF2-40B4-BE49-F238E27FC236}">
                <a16:creationId xmlns:a16="http://schemas.microsoft.com/office/drawing/2014/main" id="{E1E01B9B-BD05-AC49-AF4E-A3B10480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0822" y="2876752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D[1,1]</a:t>
            </a:r>
          </a:p>
        </p:txBody>
      </p:sp>
      <p:sp>
        <p:nvSpPr>
          <p:cNvPr id="46" name="Text Box 80">
            <a:extLst>
              <a:ext uri="{FF2B5EF4-FFF2-40B4-BE49-F238E27FC236}">
                <a16:creationId xmlns:a16="http://schemas.microsoft.com/office/drawing/2014/main" id="{0B064FE7-79A7-E34A-8E07-F1DC55695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0822" y="3668914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D[2,1]</a:t>
            </a:r>
          </a:p>
        </p:txBody>
      </p:sp>
      <p:sp>
        <p:nvSpPr>
          <p:cNvPr id="47" name="Text Box 81">
            <a:extLst>
              <a:ext uri="{FF2B5EF4-FFF2-40B4-BE49-F238E27FC236}">
                <a16:creationId xmlns:a16="http://schemas.microsoft.com/office/drawing/2014/main" id="{81675003-A309-D547-8AE5-D920EF306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711" y="4461077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D[3,1]</a:t>
            </a:r>
          </a:p>
        </p:txBody>
      </p:sp>
      <p:sp>
        <p:nvSpPr>
          <p:cNvPr id="48" name="Text Box 82">
            <a:extLst>
              <a:ext uri="{FF2B5EF4-FFF2-40B4-BE49-F238E27FC236}">
                <a16:creationId xmlns:a16="http://schemas.microsoft.com/office/drawing/2014/main" id="{47FF979D-656D-AA4F-A6B9-740A5B402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876752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D[1,2]</a:t>
            </a:r>
          </a:p>
        </p:txBody>
      </p:sp>
      <p:sp>
        <p:nvSpPr>
          <p:cNvPr id="49" name="Text Box 83">
            <a:extLst>
              <a:ext uri="{FF2B5EF4-FFF2-40B4-BE49-F238E27FC236}">
                <a16:creationId xmlns:a16="http://schemas.microsoft.com/office/drawing/2014/main" id="{3435B587-3EC4-6D45-871A-6DDF78DA0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577" y="2876752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D[1,3]</a:t>
            </a:r>
          </a:p>
        </p:txBody>
      </p:sp>
      <p:sp>
        <p:nvSpPr>
          <p:cNvPr id="50" name="Text Box 84">
            <a:extLst>
              <a:ext uri="{FF2B5EF4-FFF2-40B4-BE49-F238E27FC236}">
                <a16:creationId xmlns:a16="http://schemas.microsoft.com/office/drawing/2014/main" id="{6D21B3C7-3220-4F42-B291-2D504B1DA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955" y="2876752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D[1,4]</a:t>
            </a:r>
          </a:p>
        </p:txBody>
      </p:sp>
      <p:sp>
        <p:nvSpPr>
          <p:cNvPr id="51" name="Text Box 85">
            <a:extLst>
              <a:ext uri="{FF2B5EF4-FFF2-40B4-BE49-F238E27FC236}">
                <a16:creationId xmlns:a16="http://schemas.microsoft.com/office/drawing/2014/main" id="{44ED6EAB-268D-5547-A05D-EC2AEB795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311" y="3668914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D[2,2]</a:t>
            </a:r>
          </a:p>
        </p:txBody>
      </p:sp>
      <p:sp>
        <p:nvSpPr>
          <p:cNvPr id="52" name="Text Box 86">
            <a:extLst>
              <a:ext uri="{FF2B5EF4-FFF2-40B4-BE49-F238E27FC236}">
                <a16:creationId xmlns:a16="http://schemas.microsoft.com/office/drawing/2014/main" id="{86E9F0DD-303C-E54F-BF5B-539CF7347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688" y="3668914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D[2,3]</a:t>
            </a:r>
          </a:p>
        </p:txBody>
      </p:sp>
      <p:sp>
        <p:nvSpPr>
          <p:cNvPr id="53" name="Text Box 87">
            <a:extLst>
              <a:ext uri="{FF2B5EF4-FFF2-40B4-BE49-F238E27FC236}">
                <a16:creationId xmlns:a16="http://schemas.microsoft.com/office/drawing/2014/main" id="{F87CF0EF-D3D6-5C4F-A40F-AD785E88A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4066" y="3668914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D[2,4]</a:t>
            </a:r>
          </a:p>
        </p:txBody>
      </p:sp>
      <p:sp>
        <p:nvSpPr>
          <p:cNvPr id="54" name="Text Box 88">
            <a:extLst>
              <a:ext uri="{FF2B5EF4-FFF2-40B4-BE49-F238E27FC236}">
                <a16:creationId xmlns:a16="http://schemas.microsoft.com/office/drawing/2014/main" id="{E46E30EE-CBAC-3746-8822-0B321D1C0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311" y="4486477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D[3,2]</a:t>
            </a:r>
          </a:p>
        </p:txBody>
      </p:sp>
      <p:sp>
        <p:nvSpPr>
          <p:cNvPr id="55" name="Text Box 89">
            <a:extLst>
              <a:ext uri="{FF2B5EF4-FFF2-40B4-BE49-F238E27FC236}">
                <a16:creationId xmlns:a16="http://schemas.microsoft.com/office/drawing/2014/main" id="{A78759DA-2D95-BB43-BC90-40AABE6E1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688" y="4461077"/>
            <a:ext cx="1199367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D[3,3]</a:t>
            </a:r>
          </a:p>
        </p:txBody>
      </p:sp>
      <p:sp>
        <p:nvSpPr>
          <p:cNvPr id="56" name="Text Box 90">
            <a:extLst>
              <a:ext uri="{FF2B5EF4-FFF2-40B4-BE49-F238E27FC236}">
                <a16:creationId xmlns:a16="http://schemas.microsoft.com/office/drawing/2014/main" id="{611C972A-B426-0041-BB1D-E1741D41D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4066" y="4461077"/>
            <a:ext cx="1199367" cy="55399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D[3,4]</a:t>
            </a:r>
          </a:p>
        </p:txBody>
      </p:sp>
      <p:sp>
        <p:nvSpPr>
          <p:cNvPr id="57" name="Line 107">
            <a:extLst>
              <a:ext uri="{FF2B5EF4-FFF2-40B4-BE49-F238E27FC236}">
                <a16:creationId xmlns:a16="http://schemas.microsoft.com/office/drawing/2014/main" id="{9E3B30C0-0A15-054E-B020-5756CA5900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6645" y="2300488"/>
            <a:ext cx="6337300" cy="71438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8" name="Line 108">
            <a:extLst>
              <a:ext uri="{FF2B5EF4-FFF2-40B4-BE49-F238E27FC236}">
                <a16:creationId xmlns:a16="http://schemas.microsoft.com/office/drawing/2014/main" id="{E63EB90F-B5C7-074D-95EF-1EE4A9F065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1433" y="3164088"/>
            <a:ext cx="49276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9" name="Line 109">
            <a:extLst>
              <a:ext uri="{FF2B5EF4-FFF2-40B4-BE49-F238E27FC236}">
                <a16:creationId xmlns:a16="http://schemas.microsoft.com/office/drawing/2014/main" id="{90EC809B-C5BA-E54C-B491-AFE9032B4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6522" y="3884813"/>
            <a:ext cx="5057422" cy="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0" name="Line 110">
            <a:extLst>
              <a:ext uri="{FF2B5EF4-FFF2-40B4-BE49-F238E27FC236}">
                <a16:creationId xmlns:a16="http://schemas.microsoft.com/office/drawing/2014/main" id="{D6EF6F2E-F2C6-BA4D-962A-EA54BFCEC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6522" y="4676977"/>
            <a:ext cx="5057422" cy="71437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85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21" grpId="0" animBg="1"/>
      <p:bldP spid="22" grpId="0" animBg="1"/>
      <p:bldP spid="23" grpId="0" animBg="1"/>
      <p:bldP spid="24" grpId="0" animBg="1"/>
      <p:bldP spid="37" grpId="0" animBg="1"/>
      <p:bldP spid="38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F432D-E9A0-CF41-861B-FC0522F3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9B8D6-0A1D-6A40-B7AB-6C8C696C3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使用动态规划的条件</a:t>
            </a:r>
            <a:endParaRPr lang="en-US" dirty="0"/>
          </a:p>
          <a:p>
            <a:pPr lvl="1"/>
            <a:r>
              <a:rPr lang="en-CN" dirty="0"/>
              <a:t>优化子结构</a:t>
            </a:r>
          </a:p>
          <a:p>
            <a:pPr lvl="2" algn="just">
              <a:defRPr/>
            </a:pPr>
            <a:r>
              <a:rPr lang="zh-CN" altLang="en-US" dirty="0"/>
              <a:t>当一个问题的优化解包含了子问题的优化解时，我们说这个问题具有优化子结构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原问题对应于子问题的解是该子问题的最优解</a:t>
            </a:r>
          </a:p>
          <a:p>
            <a:pPr lvl="2">
              <a:defRPr/>
            </a:pPr>
            <a:r>
              <a:rPr lang="zh-CN" altLang="en-US" dirty="0"/>
              <a:t>优化子结构使得我们能</a:t>
            </a:r>
            <a:r>
              <a:rPr lang="zh-CN" altLang="en-US" dirty="0">
                <a:solidFill>
                  <a:srgbClr val="FF0000"/>
                </a:solidFill>
              </a:rPr>
              <a:t>自底向上</a:t>
            </a:r>
            <a:r>
              <a:rPr lang="zh-CN" altLang="en-US" dirty="0"/>
              <a:t>地完成求解过程</a:t>
            </a:r>
            <a:endParaRPr lang="en-CN" dirty="0"/>
          </a:p>
          <a:p>
            <a:pPr lvl="1"/>
            <a:endParaRPr lang="en-CN" dirty="0"/>
          </a:p>
          <a:p>
            <a:pPr lvl="1"/>
            <a:r>
              <a:rPr lang="en-CN" dirty="0"/>
              <a:t>重叠子问题</a:t>
            </a:r>
          </a:p>
          <a:p>
            <a:pPr lvl="2" algn="just"/>
            <a:r>
              <a:rPr lang="zh-CN" altLang="en-US" dirty="0"/>
              <a:t>在问题的求解过程中，很多子问题的解将被多次使用，</a:t>
            </a:r>
            <a:r>
              <a:rPr lang="zh-CN" altLang="en-US" dirty="0">
                <a:solidFill>
                  <a:srgbClr val="FF0000"/>
                </a:solidFill>
              </a:rPr>
              <a:t>通过自底向上求解，避免重复计算</a:t>
            </a:r>
          </a:p>
          <a:p>
            <a:pPr lvl="2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16009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F432D-E9A0-CF41-861B-FC0522F3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9B8D6-0A1D-6A40-B7AB-6C8C696C3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kumimoji="1" lang="zh-CN" altLang="en-US" dirty="0">
                <a:latin typeface="+mn-ea"/>
              </a:rPr>
              <a:t>动态规划</a:t>
            </a:r>
            <a:r>
              <a:rPr lang="zh-CN" altLang="en-US" dirty="0">
                <a:latin typeface="+mn-ea"/>
              </a:rPr>
              <a:t>算法的设计步骤</a:t>
            </a:r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分析优化解的结构</a:t>
            </a:r>
            <a:endParaRPr lang="en-US" altLang="zh-CN" dirty="0">
              <a:solidFill>
                <a:srgbClr val="0000CC"/>
              </a:solidFill>
              <a:latin typeface="+mn-ea"/>
            </a:endParaRPr>
          </a:p>
          <a:p>
            <a:pPr lvl="2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是否具有“优化子结构”和“重叠子问题”</a:t>
            </a:r>
            <a:endParaRPr lang="en-US" altLang="zh-CN" dirty="0">
              <a:solidFill>
                <a:srgbClr val="0000CC"/>
              </a:solidFill>
              <a:latin typeface="+mn-ea"/>
            </a:endParaRPr>
          </a:p>
          <a:p>
            <a:pPr lvl="2" algn="just">
              <a:defRPr/>
            </a:pPr>
            <a:endParaRPr lang="zh-CN" altLang="en-US" dirty="0">
              <a:solidFill>
                <a:srgbClr val="0000CC"/>
              </a:solidFill>
              <a:latin typeface="+mn-ea"/>
            </a:endParaRPr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递归地定义最优解的代价（也叫状态转移方程）</a:t>
            </a:r>
            <a:endParaRPr lang="en-US" altLang="zh-CN" dirty="0">
              <a:solidFill>
                <a:srgbClr val="0000CC"/>
              </a:solidFill>
              <a:latin typeface="+mn-ea"/>
            </a:endParaRPr>
          </a:p>
          <a:p>
            <a:pPr lvl="1" algn="just">
              <a:defRPr/>
            </a:pPr>
            <a:endParaRPr lang="zh-CN" altLang="en-US" dirty="0">
              <a:solidFill>
                <a:srgbClr val="0000CC"/>
              </a:solidFill>
              <a:latin typeface="+mn-ea"/>
            </a:endParaRPr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自底向上地计算优化解的代价保存之，并获取构造最优解的信息</a:t>
            </a:r>
            <a:endParaRPr lang="en-US" altLang="zh-CN" dirty="0">
              <a:solidFill>
                <a:srgbClr val="0000CC"/>
              </a:solidFill>
              <a:latin typeface="+mn-ea"/>
            </a:endParaRPr>
          </a:p>
          <a:p>
            <a:pPr lvl="1" algn="just">
              <a:defRPr/>
            </a:pPr>
            <a:endParaRPr lang="zh-CN" altLang="en-US" dirty="0">
              <a:solidFill>
                <a:srgbClr val="0000CC"/>
              </a:solidFill>
              <a:latin typeface="+mn-ea"/>
            </a:endParaRPr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根据构造最优解的信息构造优化解</a:t>
            </a:r>
            <a:r>
              <a:rPr lang="zh-CN" altLang="en-US" dirty="0">
                <a:solidFill>
                  <a:schemeClr val="tx2"/>
                </a:solidFill>
                <a:latin typeface="+mn-ea"/>
              </a:rPr>
              <a:t> 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2FE34A9C-FA33-F64D-8689-4CF4548282D8}"/>
              </a:ext>
            </a:extLst>
          </p:cNvPr>
          <p:cNvSpPr txBox="1"/>
          <p:nvPr/>
        </p:nvSpPr>
        <p:spPr>
          <a:xfrm>
            <a:off x="5486400" y="1524000"/>
            <a:ext cx="2895600" cy="70788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分析优化子结构是难点：需要构造合适的子问题</a:t>
            </a: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366F1AE6-186B-9D44-BFC2-4F73C9B38C34}"/>
              </a:ext>
            </a:extLst>
          </p:cNvPr>
          <p:cNvSpPr txBox="1"/>
          <p:nvPr/>
        </p:nvSpPr>
        <p:spPr>
          <a:xfrm>
            <a:off x="6334246" y="3401992"/>
            <a:ext cx="2286000" cy="5847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注意递归方程初始条件</a:t>
            </a:r>
            <a:endParaRPr lang="en-US" altLang="zh-CN" sz="16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/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注意：不是用递归算法</a:t>
            </a:r>
          </a:p>
        </p:txBody>
      </p:sp>
    </p:spTree>
    <p:extLst>
      <p:ext uri="{BB962C8B-B14F-4D97-AF65-F5344CB8AC3E}">
        <p14:creationId xmlns:p14="http://schemas.microsoft.com/office/powerpoint/2010/main" val="19557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145" y="1268414"/>
            <a:ext cx="8541455" cy="4465637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</a:rPr>
              <a:t>请各位评审老师提出宝贵建议！谢谢！</a:t>
            </a:r>
          </a:p>
        </p:txBody>
      </p:sp>
      <p:grpSp>
        <p:nvGrpSpPr>
          <p:cNvPr id="71683" name="组合 9"/>
          <p:cNvGrpSpPr/>
          <p:nvPr/>
        </p:nvGrpSpPr>
        <p:grpSpPr bwMode="auto">
          <a:xfrm>
            <a:off x="-1412" y="-12700"/>
            <a:ext cx="9145412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dirty="0">
                <a:solidFill>
                  <a:prstClr val="white"/>
                </a:solidFill>
              </a:endParaRPr>
            </a:p>
          </p:txBody>
        </p:sp>
        <p:pic>
          <p:nvPicPr>
            <p:cNvPr id="71689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84" name="Rectangle 2"/>
          <p:cNvSpPr txBox="1">
            <a:spLocks noRot="1" noChangeArrowheads="1"/>
          </p:cNvSpPr>
          <p:nvPr/>
        </p:nvSpPr>
        <p:spPr bwMode="auto">
          <a:xfrm>
            <a:off x="2648656" y="2914650"/>
            <a:ext cx="8540044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en-US" sz="4800" b="1">
              <a:solidFill>
                <a:srgbClr val="7030A0"/>
              </a:solidFill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15734" y="846138"/>
            <a:ext cx="2712156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本讲内容</a:t>
            </a: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113593" y="2150387"/>
            <a:ext cx="8913249" cy="539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	4.1 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动态规划的原理</a:t>
            </a: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zh-CN" sz="4200" b="1" dirty="0">
                <a:solidFill>
                  <a:srgbClr val="000000"/>
                </a:solidFill>
                <a:latin typeface="+mj-ea"/>
                <a:ea typeface="+mj-ea"/>
              </a:rPr>
              <a:t>4.2 </a:t>
            </a:r>
            <a:r>
              <a:rPr lang="zh-CN" altLang="zh-CN" sz="4200" b="1" dirty="0">
                <a:solidFill>
                  <a:srgbClr val="000000"/>
                </a:solidFill>
                <a:latin typeface="+mj-ea"/>
                <a:ea typeface="+mj-ea"/>
              </a:rPr>
              <a:t>矩阵</a:t>
            </a:r>
            <a:r>
              <a:rPr lang="zh-CN" altLang="en-US" sz="4200" b="1" dirty="0">
                <a:solidFill>
                  <a:srgbClr val="000000"/>
                </a:solidFill>
                <a:latin typeface="+mj-ea"/>
                <a:ea typeface="+mj-ea"/>
              </a:rPr>
              <a:t>链</a:t>
            </a:r>
            <a:r>
              <a:rPr lang="zh-CN" altLang="zh-CN" sz="4200" b="1" dirty="0">
                <a:solidFill>
                  <a:srgbClr val="000000"/>
                </a:solidFill>
                <a:latin typeface="+mj-ea"/>
                <a:ea typeface="+mj-ea"/>
              </a:rPr>
              <a:t>乘法问题</a:t>
            </a: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4.3 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最长公共子序列问题</a:t>
            </a:r>
            <a:endParaRPr lang="en-US" altLang="zh-CN" sz="42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</a:rPr>
              <a:t>	4.4 0-1</a:t>
            </a:r>
            <a:r>
              <a:rPr lang="zh-CN" altLang="en-US" sz="4200" dirty="0">
                <a:solidFill>
                  <a:srgbClr val="000000"/>
                </a:solidFill>
                <a:latin typeface="+mj-ea"/>
              </a:rPr>
              <a:t>背包问题</a:t>
            </a:r>
            <a:endParaRPr lang="en-US" altLang="zh-CN" sz="4200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</a:rPr>
              <a:t>	4.5 </a:t>
            </a:r>
            <a:r>
              <a:rPr lang="zh-CN" altLang="en-US" sz="4200" dirty="0">
                <a:solidFill>
                  <a:srgbClr val="000000"/>
                </a:solidFill>
                <a:latin typeface="+mj-ea"/>
              </a:rPr>
              <a:t>最优二叉搜索树</a:t>
            </a:r>
            <a:endParaRPr lang="zh-CN" altLang="zh-CN" sz="4200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endParaRPr lang="zh-CN" altLang="zh-CN" sz="4200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endParaRPr lang="zh-CN" altLang="zh-CN" sz="4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  <a:t>13</a:t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26AC-0B75-714B-AFE0-0FE3364F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问题的定义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DB6ED-D33C-D445-9F99-F0BD4218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>
              <a:defRPr/>
            </a:pP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输入：&lt;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i="1" baseline="-30000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</a:rPr>
              <a:t>, A</a:t>
            </a:r>
            <a:r>
              <a:rPr lang="en-US" altLang="zh-CN" sz="2800" i="1" baseline="-30000" dirty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</a:rPr>
              <a:t>, ..., A</a:t>
            </a:r>
            <a:r>
              <a:rPr lang="en-US" altLang="zh-CN" sz="2800" i="1" baseline="-30000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&gt;, 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i="1" baseline="-3000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是矩阵</a:t>
            </a:r>
          </a:p>
          <a:p>
            <a:pPr lvl="1" algn="just">
              <a:defRPr/>
            </a:pP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输出：计算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i="1" baseline="-25000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i="1" baseline="-25000" dirty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</a:rPr>
              <a:t>...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i="1" baseline="-25000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的最小代价方法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lang="en-CN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1CD277CC-301C-2A45-957F-B65E55B5D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49" y="3886200"/>
            <a:ext cx="83820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矩阵链乘法的代价/复杂性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乘法的次数</a:t>
            </a:r>
          </a:p>
          <a:p>
            <a:pPr lvl="1">
              <a:defRPr/>
            </a:pP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矩阵，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矩阵，则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的代价是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O(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pqr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0DDEB55C-0429-B946-93E9-A90ADFB97635}"/>
              </a:ext>
            </a:extLst>
          </p:cNvPr>
          <p:cNvSpPr txBox="1"/>
          <p:nvPr/>
        </p:nvSpPr>
        <p:spPr>
          <a:xfrm>
            <a:off x="2743200" y="5358555"/>
            <a:ext cx="2895600" cy="707886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需要计算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r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  <a:sym typeface="Symbol" panose="05050102010706020507" pitchFamily="18" charset="2"/>
              </a:rPr>
              <a:t>个元素的值，每个值需要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pitchFamily="18" charset="0"/>
                <a:sym typeface="Symbol" panose="05050102010706020507" pitchFamily="18" charset="2"/>
              </a:rPr>
              <a:t>次乘法</a:t>
            </a:r>
            <a:endParaRPr lang="zh-CN" altLang="en-US" sz="20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334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C1DC-034F-264B-AA4E-03252B71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动机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D6C10-B92C-9C47-8AB5-BEE8CCEF4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矩阵链乘法的实现</a:t>
            </a:r>
          </a:p>
          <a:p>
            <a:pPr lvl="1"/>
            <a:r>
              <a:rPr lang="en-CN" dirty="0"/>
              <a:t>矩阵乘法满足结合律</a:t>
            </a:r>
          </a:p>
          <a:p>
            <a:pPr lvl="1"/>
            <a:r>
              <a:rPr lang="en-CN" dirty="0"/>
              <a:t>计算一个矩阵链的乘法可有多种方法</a:t>
            </a:r>
            <a:r>
              <a:rPr lang="zh-CN" altLang="en-US" dirty="0"/>
              <a:t>：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CFD030-46C4-6A4A-B1D0-769E5CA7721D}"/>
              </a:ext>
            </a:extLst>
          </p:cNvPr>
          <p:cNvSpPr/>
          <p:nvPr/>
        </p:nvSpPr>
        <p:spPr>
          <a:xfrm>
            <a:off x="609600" y="3124200"/>
            <a:ext cx="7620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>
              <a:buFontTx/>
              <a:buNone/>
              <a:defRPr/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例如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（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）</a:t>
            </a:r>
          </a:p>
          <a:p>
            <a:pPr lvl="2" algn="just">
              <a:buFontTx/>
              <a:buNone/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               =（A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)))</a:t>
            </a:r>
          </a:p>
          <a:p>
            <a:pPr lvl="2" algn="just">
              <a:buFontTx/>
              <a:buNone/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               =（(A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）)</a:t>
            </a:r>
          </a:p>
          <a:p>
            <a:pPr lvl="2" algn="just">
              <a:buFontTx/>
              <a:buNone/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                                ....</a:t>
            </a:r>
          </a:p>
          <a:p>
            <a:pPr lvl="2" algn="just">
              <a:buFontTx/>
              <a:buNone/>
              <a:defRPr/>
            </a:pP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               =  (（A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）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5381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C1DC-034F-264B-AA4E-03252B715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动机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D6C10-B92C-9C47-8AB5-BEE8CCEF4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矩阵链乘法的实现</a:t>
            </a:r>
          </a:p>
          <a:p>
            <a:pPr lvl="1"/>
            <a:r>
              <a:rPr lang="en-CN" dirty="0"/>
              <a:t>矩阵乘法满足结合律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62FCC5-43E3-284C-8865-67F8852A8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55" y="2743200"/>
            <a:ext cx="8726311" cy="25193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矩阵链乘法的代价与计算顺序的关系</a:t>
            </a:r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矩阵, 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=100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矩阵, 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=5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矩阵</a:t>
            </a:r>
          </a:p>
          <a:p>
            <a:pPr lvl="1" algn="just">
              <a:buFontTx/>
              <a:buNone/>
              <a:defRPr/>
            </a:pP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T((A</a:t>
            </a:r>
            <a:r>
              <a:rPr lang="en-US" altLang="zh-CN" baseline="-25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)=10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5+10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7500</a:t>
            </a:r>
          </a:p>
          <a:p>
            <a:pPr lvl="1" algn="just">
              <a:buFontTx/>
              <a:buNone/>
              <a:defRPr/>
            </a:pP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T(A</a:t>
            </a:r>
            <a:r>
              <a:rPr lang="en-US" altLang="zh-CN" baseline="-25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(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))=100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50+10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75000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99EAD9A-1573-C64E-A574-449B98E7C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132922"/>
            <a:ext cx="7904728" cy="707886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结论: 不同计算顺序有不同的代价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56022-153A-3541-A25C-B37A89A43B11}"/>
              </a:ext>
            </a:extLst>
          </p:cNvPr>
          <p:cNvSpPr/>
          <p:nvPr/>
        </p:nvSpPr>
        <p:spPr>
          <a:xfrm>
            <a:off x="6311595" y="1433079"/>
            <a:ext cx="2492990" cy="1015663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CN" sz="2000" dirty="0">
                <a:solidFill>
                  <a:srgbClr val="FF0000"/>
                </a:solidFill>
              </a:rPr>
              <a:t>条条大道</a:t>
            </a:r>
            <a:r>
              <a:rPr lang="zh-CN" altLang="en-US" sz="2000" dirty="0">
                <a:solidFill>
                  <a:srgbClr val="FF0000"/>
                </a:solidFill>
              </a:rPr>
              <a:t>通罗马？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道路长度不同！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选择比努力更重要！</a:t>
            </a:r>
            <a:endParaRPr lang="en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D7DBD-216A-FC49-9D51-AA09E7A9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动机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6E527E1-90EF-EA43-B19D-02E0F7EA1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44" y="1245394"/>
            <a:ext cx="825641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矩阵链乘法优化问题的解空间</a:t>
            </a:r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设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p(n)=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计算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个矩阵乘积的方法数</a:t>
            </a:r>
          </a:p>
          <a:p>
            <a:pPr lvl="1" algn="just">
              <a:defRPr/>
            </a:pPr>
            <a:r>
              <a:rPr lang="en-US" altLang="zh-CN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p(n)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的递归方程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B2BC2B4-D47C-8140-8E35-F62915912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9267" y="32337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9E14C620-2E87-DE49-B032-5F1D67269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560426"/>
            <a:ext cx="44818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i="1" baseline="-25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…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CN" sz="2800" b="1" i="1" baseline="-25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(A</a:t>
            </a:r>
            <a:r>
              <a:rPr lang="en-US" altLang="zh-CN" sz="2800" b="1" i="1" baseline="-25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k+1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…A</a:t>
            </a:r>
            <a:r>
              <a:rPr lang="en-US" altLang="zh-CN" sz="2800" b="1" i="1" baseline="-25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10" name="Text Box 25">
            <a:extLst>
              <a:ext uri="{FF2B5EF4-FFF2-40B4-BE49-F238E27FC236}">
                <a16:creationId xmlns:a16="http://schemas.microsoft.com/office/drawing/2014/main" id="{4C0D1EC1-FEF0-4E45-91B4-C23724EAF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49" y="5888111"/>
            <a:ext cx="8534400" cy="523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如此之大的解空间是无法用枚举方法求出最优解的！</a:t>
            </a:r>
            <a:r>
              <a:rPr kumimoji="1"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FF41FA-2C6F-7748-8446-39272AED7F50}"/>
              </a:ext>
            </a:extLst>
          </p:cNvPr>
          <p:cNvGrpSpPr/>
          <p:nvPr/>
        </p:nvGrpSpPr>
        <p:grpSpPr>
          <a:xfrm>
            <a:off x="838200" y="3103005"/>
            <a:ext cx="7772400" cy="2532061"/>
            <a:chOff x="3810000" y="3200400"/>
            <a:chExt cx="7772400" cy="253206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12F66AE-8715-124A-8DBA-54BB34A29115}"/>
                </a:ext>
              </a:extLst>
            </p:cNvPr>
            <p:cNvGrpSpPr/>
            <p:nvPr/>
          </p:nvGrpSpPr>
          <p:grpSpPr>
            <a:xfrm>
              <a:off x="3810000" y="3200400"/>
              <a:ext cx="7772400" cy="2532061"/>
              <a:chOff x="1051278" y="3733800"/>
              <a:chExt cx="7772400" cy="2532061"/>
            </a:xfrm>
          </p:grpSpPr>
          <p:sp>
            <p:nvSpPr>
              <p:cNvPr id="4" name="Rectangle 15">
                <a:extLst>
                  <a:ext uri="{FF2B5EF4-FFF2-40B4-BE49-F238E27FC236}">
                    <a16:creationId xmlns:a16="http://schemas.microsoft.com/office/drawing/2014/main" id="{A0D9B6C7-2E4D-864D-AA9A-E9CB88F28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278" y="3733800"/>
                <a:ext cx="7772400" cy="2532061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buFontTx/>
                  <a:buNone/>
                  <a:defRPr/>
                </a:pP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p(n)=</a:t>
                </a:r>
                <a:r>
                  <a:rPr lang="en-US" altLang="zh-CN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 1                         if  </a:t>
                </a: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n</a:t>
                </a:r>
                <a:r>
                  <a:rPr lang="en-US" altLang="zh-CN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=1</a:t>
                </a:r>
              </a:p>
              <a:p>
                <a:pPr algn="just">
                  <a:buFontTx/>
                  <a:buNone/>
                  <a:defRPr/>
                </a:pP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p(n)=</a:t>
                </a:r>
                <a:r>
                  <a:rPr lang="en-US" altLang="zh-CN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                            if </a:t>
                </a: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n</a:t>
                </a:r>
                <a:r>
                  <a:rPr lang="en-US" altLang="zh-CN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&gt;1</a:t>
                </a:r>
              </a:p>
              <a:p>
                <a:pPr lvl="3">
                  <a:buFontTx/>
                  <a:buNone/>
                  <a:defRPr/>
                </a:pPr>
                <a:endParaRPr lang="en-US" altLang="zh-CN" b="1" dirty="0">
                  <a:latin typeface="Times New Roman" panose="02020603050405020304" charset="0"/>
                  <a:ea typeface="+mn-ea"/>
                  <a:cs typeface="Times New Roman" panose="02020603050405020304" charset="0"/>
                </a:endParaRPr>
              </a:p>
              <a:p>
                <a:pPr>
                  <a:buFontTx/>
                  <a:buNone/>
                  <a:defRPr/>
                </a:pP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p(n)=C(n-1)=</a:t>
                </a:r>
                <a:r>
                  <a:rPr lang="en-US" altLang="zh-CN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Catalan</a:t>
                </a:r>
                <a:r>
                  <a:rPr lang="zh-CN" altLang="en-US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数=                 =</a:t>
                </a: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  <a:sym typeface="Symbol" panose="05050102010706020507" pitchFamily="18" charset="2"/>
                  </a:rPr>
                  <a:t></a:t>
                </a: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(2</a:t>
                </a:r>
                <a:r>
                  <a:rPr lang="en-US" altLang="zh-CN" b="1" i="1" baseline="30000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n</a:t>
                </a: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)</a:t>
                </a:r>
                <a:r>
                  <a:rPr lang="zh-CN" altLang="en-US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，</a:t>
                </a:r>
                <a:r>
                  <a:rPr lang="en-US" altLang="zh-CN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 </a:t>
                </a:r>
                <a:r>
                  <a:rPr lang="zh-CN" altLang="en-US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其中</a:t>
                </a: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C(n)</a:t>
                </a:r>
                <a:r>
                  <a:rPr lang="zh-CN" altLang="en-US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=</a:t>
                </a: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  <a:sym typeface="Symbol" panose="05050102010706020507" pitchFamily="18" charset="2"/>
                  </a:rPr>
                  <a:t></a:t>
                </a: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(4</a:t>
                </a:r>
                <a:r>
                  <a:rPr lang="en-US" altLang="zh-CN" b="1" i="1" baseline="30000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n</a:t>
                </a: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/n</a:t>
                </a:r>
                <a:r>
                  <a:rPr lang="en-US" altLang="zh-CN" b="1" i="1" baseline="30000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3/2</a:t>
                </a:r>
                <a:r>
                  <a:rPr lang="en-US" altLang="zh-CN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)</a:t>
                </a:r>
                <a:r>
                  <a:rPr lang="en-US" altLang="zh-CN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 </a:t>
                </a:r>
              </a:p>
            </p:txBody>
          </p:sp>
          <p:graphicFrame>
            <p:nvGraphicFramePr>
              <p:cNvPr id="9" name="Object 22">
                <a:extLst>
                  <a:ext uri="{FF2B5EF4-FFF2-40B4-BE49-F238E27FC236}">
                    <a16:creationId xmlns:a16="http://schemas.microsoft.com/office/drawing/2014/main" id="{D5B79ED5-20AA-B547-9E96-1750B38609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86400" y="5105400"/>
              <a:ext cx="1600200" cy="936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289" r:id="rId3" imgW="647700" imgH="393700" progId="Equation.3">
                      <p:embed/>
                    </p:oleObj>
                  </mc:Choice>
                  <mc:Fallback>
                    <p:oleObj r:id="rId3" imgW="647700" imgH="393700" progId="Equation.3">
                      <p:embed/>
                      <p:pic>
                        <p:nvPicPr>
                          <p:cNvPr id="657430" name="Object 22"/>
                          <p:cNvPicPr>
                            <a:picLocks noGrp="1"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86400" y="5105400"/>
                            <a:ext cx="1600200" cy="936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" name="Object 19">
              <a:extLst>
                <a:ext uri="{FF2B5EF4-FFF2-40B4-BE49-F238E27FC236}">
                  <a16:creationId xmlns:a16="http://schemas.microsoft.com/office/drawing/2014/main" id="{7DA88397-6C88-5840-93F1-51A7F120D1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6961066"/>
                </p:ext>
              </p:extLst>
            </p:nvPr>
          </p:nvGraphicFramePr>
          <p:xfrm>
            <a:off x="5105400" y="3602595"/>
            <a:ext cx="2111022" cy="1008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290" r:id="rId5" imgW="1040765" imgH="431800" progId="Equation.2">
                    <p:embed/>
                  </p:oleObj>
                </mc:Choice>
                <mc:Fallback>
                  <p:oleObj r:id="rId5" imgW="1040765" imgH="431800" progId="Equation.2">
                    <p:embed/>
                    <p:pic>
                      <p:nvPicPr>
                        <p:cNvPr id="657427" name="Object 19"/>
                        <p:cNvPicPr>
                          <a:picLocks noGrp="1"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5400" y="3602595"/>
                          <a:ext cx="2111022" cy="1008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文本框 9">
            <a:extLst>
              <a:ext uri="{FF2B5EF4-FFF2-40B4-BE49-F238E27FC236}">
                <a16:creationId xmlns:a16="http://schemas.microsoft.com/office/drawing/2014/main" id="{F7C391FE-787F-F246-9FFF-7C0D91ED35B6}"/>
              </a:ext>
            </a:extLst>
          </p:cNvPr>
          <p:cNvSpPr txBox="1"/>
          <p:nvPr/>
        </p:nvSpPr>
        <p:spPr>
          <a:xfrm>
            <a:off x="5458564" y="2264227"/>
            <a:ext cx="2313836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在何处划分矩阵链？</a:t>
            </a:r>
          </a:p>
        </p:txBody>
      </p:sp>
    </p:spTree>
    <p:extLst>
      <p:ext uri="{BB962C8B-B14F-4D97-AF65-F5344CB8AC3E}">
        <p14:creationId xmlns:p14="http://schemas.microsoft.com/office/powerpoint/2010/main" val="39445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6"/>
            <a:ext cx="8229600" cy="1439863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下边开始设计求解矩阵链乘法问题的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AF93-69F0-D040-88C4-D35DBD7A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分析优化解的结构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D630-CB51-5F4E-862B-E3A1449B3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两个记号</a:t>
            </a:r>
          </a:p>
          <a:p>
            <a:pPr lvl="1" algn="just">
              <a:defRPr/>
            </a:pP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2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i~j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=A</a:t>
            </a:r>
            <a:r>
              <a:rPr lang="en-US" altLang="zh-CN" i="1" baseline="-2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2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i+1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....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2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j</a:t>
            </a:r>
            <a:endParaRPr lang="en-US" altLang="zh-CN" i="1" baseline="-2000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defRPr/>
            </a:pP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m(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i~j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)=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计算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i~j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的代价</a:t>
            </a:r>
            <a:endParaRPr lang="en-US" altLang="zh-CN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defRPr/>
            </a:pPr>
            <a:endParaRPr lang="en-US" altLang="zh-CN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defRPr/>
            </a:pPr>
            <a:r>
              <a:rPr lang="zh-CN" altLang="en-US" dirty="0">
                <a:cs typeface="Times New Roman" panose="02020603050405020304" charset="0"/>
              </a:rPr>
              <a:t>优化解的结构</a:t>
            </a:r>
            <a:endParaRPr lang="en-US" altLang="zh-CN" dirty="0">
              <a:cs typeface="Times New Roman" panose="02020603050405020304" charset="0"/>
            </a:endParaRPr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若计算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的优化顺序在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处断开矩阵链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即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=A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k+1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，则在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的优化顺序中，对应于子问题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的解必须是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1~k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的优化解，对应于子问题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k+1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的解必须是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k+1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的优化解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cs typeface="Times New Roman" panose="02020603050405020304" charset="0"/>
              </a:rPr>
              <a:t>。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否则，如果子问题的解更优，替换原问题相应的解，将得到更优的原问题解，矛盾。</a:t>
            </a:r>
          </a:p>
          <a:p>
            <a:pPr lvl="1" algn="just">
              <a:defRPr/>
            </a:pPr>
            <a:endParaRPr lang="en-US" altLang="zh-CN" dirty="0">
              <a:solidFill>
                <a:srgbClr val="FF0000"/>
              </a:solidFill>
              <a:cs typeface="Times New Roman" panose="02020603050405020304" charset="0"/>
            </a:endParaRPr>
          </a:p>
          <a:p>
            <a:pPr marL="0" indent="0" algn="just">
              <a:buNone/>
              <a:defRPr/>
            </a:pPr>
            <a:endParaRPr lang="zh-CN" altLang="en-US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lang="en-CN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95B1D136-6126-C74A-A539-820D26BED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791200"/>
            <a:ext cx="7296855" cy="954107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具有优化子结构：</a:t>
            </a:r>
          </a:p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问题的优化解包括子问题优化解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98490-4864-7141-ACED-8E5563E3A171}"/>
              </a:ext>
            </a:extLst>
          </p:cNvPr>
          <p:cNvSpPr txBox="1"/>
          <p:nvPr/>
        </p:nvSpPr>
        <p:spPr>
          <a:xfrm>
            <a:off x="4648200" y="3167390"/>
            <a:ext cx="4269606" cy="5232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反证法：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cut-and-paste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策略</a:t>
            </a:r>
            <a:endParaRPr lang="en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2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B153-9563-864F-B233-FF8D708D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斐波那契数列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D3CC3F6-81DA-F842-A572-0C526B28B2CE}"/>
              </a:ext>
            </a:extLst>
          </p:cNvPr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ED6CAD1-EAB7-44E5-88C3-734D5467FD7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B2D7F438-07B0-BF4E-BFDD-4EA33F9F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65" y="1388745"/>
            <a:ext cx="4445000" cy="3176905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B4998B90-56FB-564B-A92C-FC6E3644BAE1}"/>
              </a:ext>
            </a:extLst>
          </p:cNvPr>
          <p:cNvSpPr txBox="1"/>
          <p:nvPr/>
        </p:nvSpPr>
        <p:spPr>
          <a:xfrm>
            <a:off x="50800" y="1546225"/>
            <a:ext cx="420306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200" dirty="0"/>
              <a:t>第1个月：有1对兔子(1)，没有繁殖能力，</a:t>
            </a:r>
            <a:r>
              <a:rPr lang="en-US" altLang="zh-CN" sz="1200" dirty="0"/>
              <a:t>1+0</a:t>
            </a:r>
            <a:r>
              <a:rPr lang="zh-CN" altLang="en-US" sz="1200" dirty="0"/>
              <a:t>共有1对兔子</a:t>
            </a:r>
            <a:r>
              <a:rPr lang="en-US" altLang="zh-CN" sz="1200" dirty="0"/>
              <a:t>-&gt;</a:t>
            </a:r>
            <a:endParaRPr lang="zh-CN" altLang="en-US" sz="1200" dirty="0"/>
          </a:p>
          <a:p>
            <a:pPr algn="r"/>
            <a:endParaRPr lang="zh-CN" altLang="en-US" sz="1200" dirty="0"/>
          </a:p>
          <a:p>
            <a:pPr algn="r"/>
            <a:r>
              <a:rPr lang="zh-CN" altLang="en-US" sz="1200" dirty="0"/>
              <a:t>第2个月：兔子(1)进入成熟期，</a:t>
            </a:r>
            <a:r>
              <a:rPr lang="en-US" altLang="zh-CN" sz="1200" dirty="0"/>
              <a:t>1+0</a:t>
            </a:r>
            <a:r>
              <a:rPr lang="zh-CN" altLang="en-US" sz="1200" dirty="0"/>
              <a:t>共有1对兔子</a:t>
            </a:r>
            <a:r>
              <a:rPr lang="en-US" altLang="zh-CN" sz="1200" dirty="0"/>
              <a:t>-&gt;</a:t>
            </a:r>
            <a:endParaRPr lang="zh-CN" altLang="en-US" sz="1200" dirty="0"/>
          </a:p>
          <a:p>
            <a:pPr algn="r"/>
            <a:endParaRPr lang="zh-CN" altLang="en-US" sz="1200" dirty="0"/>
          </a:p>
          <a:p>
            <a:pPr algn="r"/>
            <a:endParaRPr lang="zh-CN" altLang="en-US" sz="1200" dirty="0"/>
          </a:p>
          <a:p>
            <a:pPr algn="r"/>
            <a:r>
              <a:rPr lang="zh-CN" altLang="en-US" sz="1200" dirty="0"/>
              <a:t>第3个月：兔子生了1对小兔子(2)，</a:t>
            </a:r>
            <a:r>
              <a:rPr lang="en-US" altLang="zh-CN" sz="1200" dirty="0"/>
              <a:t>1+1</a:t>
            </a:r>
            <a:r>
              <a:rPr lang="zh-CN" altLang="en-US" sz="1200" dirty="0"/>
              <a:t>共有2对兔子</a:t>
            </a:r>
            <a:r>
              <a:rPr lang="en-US" altLang="zh-CN" sz="1200" dirty="0"/>
              <a:t>-&gt;</a:t>
            </a:r>
            <a:endParaRPr lang="zh-CN" altLang="en-US" sz="1200" dirty="0"/>
          </a:p>
          <a:p>
            <a:pPr algn="r"/>
            <a:endParaRPr lang="zh-CN" altLang="en-US" sz="1200" dirty="0"/>
          </a:p>
          <a:p>
            <a:pPr algn="r"/>
            <a:endParaRPr lang="zh-CN" altLang="en-US" sz="1200" dirty="0"/>
          </a:p>
          <a:p>
            <a:pPr algn="r"/>
            <a:r>
              <a:rPr lang="zh-CN" altLang="en-US" sz="1200" dirty="0"/>
              <a:t>第4个月：(1)又生了兔子(3)，</a:t>
            </a:r>
            <a:r>
              <a:rPr lang="en-US" altLang="zh-CN" sz="1200" dirty="0"/>
              <a:t>1+2</a:t>
            </a:r>
            <a:r>
              <a:rPr lang="zh-CN" altLang="en-US" sz="1200" dirty="0"/>
              <a:t>共有3对兔子</a:t>
            </a:r>
            <a:r>
              <a:rPr lang="en-US" altLang="zh-CN" sz="1200" dirty="0"/>
              <a:t>-&gt;</a:t>
            </a:r>
            <a:endParaRPr lang="zh-CN" altLang="en-US" sz="1200" dirty="0"/>
          </a:p>
          <a:p>
            <a:pPr algn="r"/>
            <a:endParaRPr lang="zh-CN" altLang="en-US" sz="1200" dirty="0"/>
          </a:p>
          <a:p>
            <a:pPr algn="r"/>
            <a:endParaRPr lang="zh-CN" altLang="en-US" sz="1200" dirty="0"/>
          </a:p>
          <a:p>
            <a:pPr algn="r"/>
            <a:r>
              <a:rPr lang="zh-CN" altLang="en-US" sz="1200" dirty="0"/>
              <a:t>第5个月：(1)生了(4)，(2)生了(5)，</a:t>
            </a:r>
            <a:r>
              <a:rPr lang="en-US" altLang="zh-CN" sz="1200" dirty="0"/>
              <a:t>2+3</a:t>
            </a:r>
            <a:r>
              <a:rPr lang="zh-CN" altLang="en-US" sz="1200" dirty="0"/>
              <a:t>共有5对兔子</a:t>
            </a:r>
            <a:r>
              <a:rPr lang="en-US" altLang="zh-CN" sz="1200" dirty="0"/>
              <a:t>-&gt;</a:t>
            </a:r>
            <a:endParaRPr lang="zh-CN" altLang="en-US" sz="1200" dirty="0"/>
          </a:p>
          <a:p>
            <a:pPr algn="r"/>
            <a:endParaRPr lang="zh-CN" altLang="en-US" sz="1200" dirty="0"/>
          </a:p>
          <a:p>
            <a:pPr algn="r"/>
            <a:endParaRPr lang="zh-CN" altLang="en-US" sz="1200" dirty="0"/>
          </a:p>
          <a:p>
            <a:pPr algn="r"/>
            <a:r>
              <a:rPr lang="zh-CN" altLang="en-US" sz="1200" dirty="0"/>
              <a:t>第6个月：(1)(2)(3)各生下1对小兔子，3+5共有8对兔子</a:t>
            </a:r>
            <a:r>
              <a:rPr lang="en-US" altLang="zh-CN" sz="1200" dirty="0"/>
              <a:t>-&gt;</a:t>
            </a:r>
          </a:p>
        </p:txBody>
      </p:sp>
      <p:sp>
        <p:nvSpPr>
          <p:cNvPr id="7" name="文本框 5">
            <a:extLst>
              <a:ext uri="{FF2B5EF4-FFF2-40B4-BE49-F238E27FC236}">
                <a16:creationId xmlns:a16="http://schemas.microsoft.com/office/drawing/2014/main" id="{4214F1F3-E854-0247-BE7D-9F387B6620A5}"/>
              </a:ext>
            </a:extLst>
          </p:cNvPr>
          <p:cNvSpPr txBox="1"/>
          <p:nvPr/>
        </p:nvSpPr>
        <p:spPr>
          <a:xfrm>
            <a:off x="521335" y="4795520"/>
            <a:ext cx="57892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每个月兔子数的数列是：</a:t>
            </a:r>
          </a:p>
          <a:p>
            <a:r>
              <a:rPr lang="zh-CN" altLang="en-US" dirty="0"/>
              <a:t>1, 1, 2, 3, 5, 8, 13, 21, 34, ...</a:t>
            </a:r>
          </a:p>
          <a:p>
            <a:r>
              <a:rPr lang="zh-CN" altLang="en-US" dirty="0"/>
              <a:t>因此：</a:t>
            </a:r>
          </a:p>
          <a:p>
            <a:r>
              <a:rPr lang="zh-CN" altLang="en-US" dirty="0"/>
              <a:t>f(1)=1，f(2)=1， f(3)=f(1)+f(2)，f(4)=f(3)+f(2)，...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BD53D1-CCFB-9A45-8DA9-EB067C0E6DBB}"/>
                  </a:ext>
                </a:extLst>
              </p:cNvPr>
              <p:cNvSpPr txBox="1"/>
              <p:nvPr/>
            </p:nvSpPr>
            <p:spPr>
              <a:xfrm>
                <a:off x="5257800" y="5029200"/>
                <a:ext cx="5035546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                             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1,                               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BD53D1-CCFB-9A45-8DA9-EB067C0E6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029200"/>
                <a:ext cx="5035546" cy="1179105"/>
              </a:xfrm>
              <a:prstGeom prst="rect">
                <a:avLst/>
              </a:prstGeom>
              <a:blipFill>
                <a:blip r:embed="rId3"/>
                <a:stretch>
                  <a:fillRect l="-18136" t="-175269" b="-2236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5CFBCD-374E-AE45-9305-0FA675977562}"/>
              </a:ext>
            </a:extLst>
          </p:cNvPr>
          <p:cNvSpPr/>
          <p:nvPr/>
        </p:nvSpPr>
        <p:spPr>
          <a:xfrm>
            <a:off x="6311595" y="1433079"/>
            <a:ext cx="2502608" cy="1323439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一生二，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二生三，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三生万物。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</a:rPr>
              <a:t>老子 </a:t>
            </a:r>
            <a:r>
              <a:rPr lang="en-US" altLang="zh-CN" sz="2000" dirty="0">
                <a:solidFill>
                  <a:srgbClr val="FF0000"/>
                </a:solidFill>
              </a:rPr>
              <a:t>《</a:t>
            </a:r>
            <a:r>
              <a:rPr lang="zh-CN" altLang="en-US" sz="2000" dirty="0">
                <a:solidFill>
                  <a:srgbClr val="FF0000"/>
                </a:solidFill>
              </a:rPr>
              <a:t>道德经</a:t>
            </a:r>
            <a:r>
              <a:rPr lang="en-US" altLang="zh-CN" sz="2000" dirty="0">
                <a:solidFill>
                  <a:srgbClr val="FF0000"/>
                </a:solidFill>
              </a:rPr>
              <a:t>》</a:t>
            </a:r>
            <a:endParaRPr lang="en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4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AF93-69F0-D040-88C4-D35DBD7A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分析优化解的结构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D630-CB51-5F4E-862B-E3A1449B3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zh-CN" altLang="en-US" dirty="0">
                <a:cs typeface="Times New Roman" panose="02020603050405020304" charset="0"/>
              </a:rPr>
              <a:t>子问题重叠性</a:t>
            </a:r>
            <a:endParaRPr lang="en-US" altLang="zh-CN" dirty="0">
              <a:cs typeface="Times New Roman" panose="02020603050405020304" charset="0"/>
            </a:endParaRPr>
          </a:p>
          <a:p>
            <a:pPr lvl="1" algn="just">
              <a:defRPr/>
            </a:pPr>
            <a:endParaRPr lang="en-US" altLang="zh-CN" dirty="0">
              <a:cs typeface="Times New Roman" panose="02020603050405020304" charset="0"/>
            </a:endParaRPr>
          </a:p>
          <a:p>
            <a:pPr marL="0" indent="0" algn="just">
              <a:buNone/>
              <a:defRPr/>
            </a:pPr>
            <a:endParaRPr lang="zh-CN" altLang="en-US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lang="en-CN" dirty="0"/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95B1D136-6126-C74A-A539-820D26BED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2567" y="5791200"/>
            <a:ext cx="4419600" cy="523220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具有子问题重叠性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43A0B37D-0C7C-7A43-B3FC-14D0398C8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956" y="1566858"/>
            <a:ext cx="2212465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241128B-F668-5B4F-B88D-DB169053E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44" y="3233733"/>
            <a:ext cx="2693366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81111F66-AE69-6642-A5CE-5800A170C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234" y="3233733"/>
            <a:ext cx="2826415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4 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121E4745-B1FD-5247-80AA-ABBE8438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7111" y="3233733"/>
            <a:ext cx="2842445" cy="52322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4 </a:t>
            </a:r>
            <a:r>
              <a:rPr lang="en-US" altLang="zh-CN" sz="28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</p:txBody>
      </p:sp>
      <p:grpSp>
        <p:nvGrpSpPr>
          <p:cNvPr id="9" name="Group 20">
            <a:extLst>
              <a:ext uri="{FF2B5EF4-FFF2-40B4-BE49-F238E27FC236}">
                <a16:creationId xmlns:a16="http://schemas.microsoft.com/office/drawing/2014/main" id="{DDAF623B-4856-434C-ACFF-91129AE262FA}"/>
              </a:ext>
            </a:extLst>
          </p:cNvPr>
          <p:cNvGrpSpPr/>
          <p:nvPr/>
        </p:nvGrpSpPr>
        <p:grpSpPr bwMode="auto">
          <a:xfrm>
            <a:off x="220134" y="4962524"/>
            <a:ext cx="2888544" cy="523876"/>
            <a:chOff x="65" y="2060"/>
            <a:chExt cx="2047" cy="330"/>
          </a:xfrm>
        </p:grpSpPr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F6698C31-8180-284B-8495-43EFD71D5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" y="2060"/>
              <a:ext cx="950" cy="3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2800" b="1" i="1" baseline="-2500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r>
                <a:rPr lang="en-US" altLang="zh-CN" sz="28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</a:p>
          </p:txBody>
        </p: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F63719F3-F202-1A4A-BE9B-8FAE23730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8" y="2060"/>
              <a:ext cx="1004" cy="3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 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</a:p>
          </p:txBody>
        </p:sp>
      </p:grpSp>
      <p:grpSp>
        <p:nvGrpSpPr>
          <p:cNvPr id="12" name="Group 21">
            <a:extLst>
              <a:ext uri="{FF2B5EF4-FFF2-40B4-BE49-F238E27FC236}">
                <a16:creationId xmlns:a16="http://schemas.microsoft.com/office/drawing/2014/main" id="{71E58810-FFCC-154B-86D7-603968AB0363}"/>
              </a:ext>
            </a:extLst>
          </p:cNvPr>
          <p:cNvGrpSpPr/>
          <p:nvPr/>
        </p:nvGrpSpPr>
        <p:grpSpPr bwMode="auto">
          <a:xfrm>
            <a:off x="3163712" y="4948236"/>
            <a:ext cx="2858911" cy="538163"/>
            <a:chOff x="2209" y="2060"/>
            <a:chExt cx="2026" cy="339"/>
          </a:xfrm>
        </p:grpSpPr>
        <p:sp>
          <p:nvSpPr>
            <p:cNvPr id="13" name="Text Box 15">
              <a:extLst>
                <a:ext uri="{FF2B5EF4-FFF2-40B4-BE49-F238E27FC236}">
                  <a16:creationId xmlns:a16="http://schemas.microsoft.com/office/drawing/2014/main" id="{EEF5A317-C2B6-BB4B-8D8E-C2DB8D20F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9" y="2060"/>
              <a:ext cx="1004" cy="3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 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239E6672-56D4-A942-9420-9CABBEE05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5" y="2069"/>
              <a:ext cx="950" cy="3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4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</a:p>
          </p:txBody>
        </p:sp>
      </p:grpSp>
      <p:grpSp>
        <p:nvGrpSpPr>
          <p:cNvPr id="15" name="Group 25">
            <a:extLst>
              <a:ext uri="{FF2B5EF4-FFF2-40B4-BE49-F238E27FC236}">
                <a16:creationId xmlns:a16="http://schemas.microsoft.com/office/drawing/2014/main" id="{52B00BA4-4560-F643-8F85-F6F151C31C94}"/>
              </a:ext>
            </a:extLst>
          </p:cNvPr>
          <p:cNvGrpSpPr/>
          <p:nvPr/>
        </p:nvGrpSpPr>
        <p:grpSpPr bwMode="auto">
          <a:xfrm>
            <a:off x="6204656" y="4948237"/>
            <a:ext cx="2812344" cy="538163"/>
            <a:chOff x="4306" y="2777"/>
            <a:chExt cx="1993" cy="339"/>
          </a:xfrm>
        </p:grpSpPr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D0148CDB-28C7-6B47-9442-0A834CF8A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" y="2777"/>
              <a:ext cx="950" cy="3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2800" b="1" i="1" baseline="-2500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en-US" altLang="zh-CN" sz="2800" b="1" i="1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E0402FDC-FF30-9945-83CD-6E1914C1C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9" y="2786"/>
              <a:ext cx="950" cy="33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(A</a:t>
              </a:r>
              <a:r>
                <a:rPr lang="en-US" altLang="zh-CN" sz="2800" b="1" i="1" baseline="-25000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en-US" altLang="zh-CN" sz="28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rPr>
                <a:t></a:t>
              </a:r>
              <a:r>
                <a:rPr lang="en-US" altLang="zh-CN" sz="28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A</a:t>
              </a:r>
              <a:r>
                <a:rPr lang="en-US" altLang="zh-CN" sz="2800" b="1" i="1" baseline="-25000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3</a:t>
              </a:r>
              <a:r>
                <a:rPr lang="en-US" altLang="zh-CN" sz="28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</a:p>
          </p:txBody>
        </p:sp>
      </p:grpSp>
      <p:sp>
        <p:nvSpPr>
          <p:cNvPr id="18" name="Line 22">
            <a:extLst>
              <a:ext uri="{FF2B5EF4-FFF2-40B4-BE49-F238E27FC236}">
                <a16:creationId xmlns:a16="http://schemas.microsoft.com/office/drawing/2014/main" id="{5DE03B38-D761-0F4E-B5F6-38919C5FA4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8423" y="2097084"/>
            <a:ext cx="2367844" cy="1150937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CA5287F1-115E-E547-BC64-411832116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8500" y="2097084"/>
            <a:ext cx="0" cy="1150937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33F93275-98F6-5645-911E-CD2691723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9145" y="2097084"/>
            <a:ext cx="1919111" cy="1150937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Line 26">
            <a:extLst>
              <a:ext uri="{FF2B5EF4-FFF2-40B4-BE49-F238E27FC236}">
                <a16:creationId xmlns:a16="http://schemas.microsoft.com/office/drawing/2014/main" id="{257A42A1-B45D-1F4E-863C-308626A113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2367" y="3752846"/>
            <a:ext cx="704144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Line 27">
            <a:extLst>
              <a:ext uri="{FF2B5EF4-FFF2-40B4-BE49-F238E27FC236}">
                <a16:creationId xmlns:a16="http://schemas.microsoft.com/office/drawing/2014/main" id="{A6EBDF05-EFCC-974F-84D0-F5A998E7C4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8745" y="3752846"/>
            <a:ext cx="383822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Line 28">
            <a:extLst>
              <a:ext uri="{FF2B5EF4-FFF2-40B4-BE49-F238E27FC236}">
                <a16:creationId xmlns:a16="http://schemas.microsoft.com/office/drawing/2014/main" id="{71381BE9-C51B-A342-93D7-62A34C939D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0856" y="3752846"/>
            <a:ext cx="127000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Line 29">
            <a:extLst>
              <a:ext uri="{FF2B5EF4-FFF2-40B4-BE49-F238E27FC236}">
                <a16:creationId xmlns:a16="http://schemas.microsoft.com/office/drawing/2014/main" id="{3806724A-7D3D-334F-A4F5-F42C1B1C23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4234" y="3752846"/>
            <a:ext cx="128411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Line 30">
            <a:extLst>
              <a:ext uri="{FF2B5EF4-FFF2-40B4-BE49-F238E27FC236}">
                <a16:creationId xmlns:a16="http://schemas.microsoft.com/office/drawing/2014/main" id="{EAB89ACD-6B69-0148-BB41-3D1E7E1D2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49345" y="3752846"/>
            <a:ext cx="191911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Line 31">
            <a:extLst>
              <a:ext uri="{FF2B5EF4-FFF2-40B4-BE49-F238E27FC236}">
                <a16:creationId xmlns:a16="http://schemas.microsoft.com/office/drawing/2014/main" id="{342B9E4C-6FA7-5941-A5C6-D9D6E8BFF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6989" y="3752846"/>
            <a:ext cx="704144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Text Box 36">
            <a:extLst>
              <a:ext uri="{FF2B5EF4-FFF2-40B4-BE49-F238E27FC236}">
                <a16:creationId xmlns:a16="http://schemas.microsoft.com/office/drawing/2014/main" id="{00082D7F-455F-3B47-83CF-753CE61E3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378" y="4951408"/>
            <a:ext cx="1340432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</p:txBody>
      </p:sp>
      <p:sp>
        <p:nvSpPr>
          <p:cNvPr id="28" name="Text Box 37">
            <a:extLst>
              <a:ext uri="{FF2B5EF4-FFF2-40B4-BE49-F238E27FC236}">
                <a16:creationId xmlns:a16="http://schemas.microsoft.com/office/drawing/2014/main" id="{36E9895F-4BB5-9744-8A62-5080B34BD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956" y="4951408"/>
            <a:ext cx="1340432" cy="5232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695B05F7-DBAB-EB4A-9B8C-61759F1FE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711" y="4951408"/>
            <a:ext cx="1399742" cy="52322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 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</p:txBody>
      </p:sp>
      <p:sp>
        <p:nvSpPr>
          <p:cNvPr id="30" name="Text Box 40">
            <a:extLst>
              <a:ext uri="{FF2B5EF4-FFF2-40B4-BE49-F238E27FC236}">
                <a16:creationId xmlns:a16="http://schemas.microsoft.com/office/drawing/2014/main" id="{5636FC32-93F8-1D4D-B798-4BD1991E4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656" y="4951408"/>
            <a:ext cx="1340432" cy="52322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b="1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150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6"/>
            <a:ext cx="8229600" cy="1439863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下边开始设计求解矩阵链乘法问题的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33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8864-3F2A-864C-A385-36DAF9B6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递归地定义最优解的代价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22B86-A239-1040-A390-20D7BC857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假设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j]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=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计算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18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baseline="-18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j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的最小乘法数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m[1, n]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=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计算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18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baseline="-18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n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的最小乘法数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(A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 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... 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)(A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k+1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.... 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是优化解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实际上是不可预知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lvl="1" algn="just">
              <a:lnSpc>
                <a:spcPct val="90000"/>
              </a:lnSpc>
              <a:defRPr/>
            </a:pPr>
            <a:endParaRPr lang="en-US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err="1"/>
              <a:t>代价方程</a:t>
            </a:r>
            <a:endParaRPr lang="en-US" dirty="0"/>
          </a:p>
          <a:p>
            <a:pPr lvl="1" algn="just">
              <a:buNone/>
              <a:defRPr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] 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计算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18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 </a:t>
            </a:r>
            <a:r>
              <a:rPr lang="en-US" altLang="zh-CN" sz="2800" i="1" baseline="-18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i="1" baseline="-18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i="1" baseline="-180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i</a:t>
            </a:r>
            <a:r>
              <a:rPr lang="en-US" altLang="zh-CN" baseline="-18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的最小乘法数= 0</a:t>
            </a:r>
          </a:p>
          <a:p>
            <a:pPr lvl="1" algn="just">
              <a:buNone/>
              <a:defRPr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j] = m[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k] + m[k+1, j] + p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i-1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j</a:t>
            </a:r>
            <a:endParaRPr lang="en-US" altLang="zh-CN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None/>
              <a:defRPr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其中,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i-1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是计算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800" i="1" baseline="-18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k+1</a:t>
            </a:r>
            <a:r>
              <a:rPr lang="en-US" altLang="zh-CN" sz="2800" i="1" baseline="-18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i="1" baseline="-18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j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所需乘法数, </a:t>
            </a:r>
          </a:p>
          <a:p>
            <a:pPr lvl="1" algn="just">
              <a:buNone/>
              <a:defRPr/>
            </a:pP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800" i="1" baseline="-18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i="1" baseline="-18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k+1 </a:t>
            </a:r>
            <a:r>
              <a:rPr lang="en-US" altLang="zh-CN" i="1" baseline="-18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 j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分别是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i-1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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矩阵，</a:t>
            </a:r>
            <a:endParaRPr lang="en-US" altLang="zh-CN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None/>
              <a:defRPr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即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的维度为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i-1</a:t>
            </a:r>
            <a:r>
              <a:rPr lang="en-US" altLang="zh-CN" sz="18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 </a:t>
            </a:r>
            <a:r>
              <a:rPr lang="en-US" altLang="zh-CN" sz="18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endParaRPr lang="zh-CN" altLang="en-US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90000"/>
              </a:lnSpc>
              <a:defRPr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627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8864-3F2A-864C-A385-36DAF9B6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递归地定义最优解的代价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F345EA-D0DC-D840-954F-C68D64B55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89138"/>
            <a:ext cx="9144000" cy="258286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None/>
              <a:defRPr/>
            </a:pPr>
            <a:r>
              <a:rPr lang="zh-CN" altLang="en-US" sz="36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考虑到所有的</a:t>
            </a:r>
            <a:r>
              <a:rPr lang="en-US" altLang="zh-CN" sz="36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sz="36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，优化解的代价方程为</a:t>
            </a:r>
          </a:p>
          <a:p>
            <a:pPr>
              <a:buFontTx/>
              <a:buNone/>
              <a:defRPr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j]= 0                                                             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if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=j</a:t>
            </a:r>
          </a:p>
          <a:p>
            <a:pPr>
              <a:buFontTx/>
              <a:buNone/>
              <a:defRPr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  m[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j]= 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min</a:t>
            </a:r>
            <a:r>
              <a:rPr lang="en-US" altLang="zh-CN" i="1" baseline="-300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baseline="-300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</a:t>
            </a:r>
            <a:r>
              <a:rPr lang="en-US" altLang="zh-CN" i="1" baseline="-300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&lt;j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{ m[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k]+m[k+1, j]+p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i-1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k 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i="1" baseline="-300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}    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if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zh-CN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&lt;j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29D6B-C37B-444B-AF19-9C2E504F7FB7}"/>
              </a:ext>
            </a:extLst>
          </p:cNvPr>
          <p:cNvSpPr txBox="1"/>
          <p:nvPr/>
        </p:nvSpPr>
        <p:spPr>
          <a:xfrm>
            <a:off x="-1277368" y="321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59570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6"/>
            <a:ext cx="8229600" cy="1439863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下边开始设计求解矩阵链乘法问题的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33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5D31-6E61-244B-9144-B952CE6F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自底向上计算优化解的代价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099E6AD-76A8-9B48-9936-A0BF881F7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33" y="1371600"/>
            <a:ext cx="83134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m[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, j]= min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sym typeface="Symbol" panose="05050102010706020507" pitchFamily="18" charset="2"/>
              </a:rPr>
              <a:t> 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k &lt;j 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{ m[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, k] + m[k+1, j] + 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</a:rPr>
              <a:t>p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</a:rPr>
              <a:t>i-1 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</a:rPr>
              <a:t>p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</a:rPr>
              <a:t>k 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charset="0"/>
              </a:rPr>
              <a:t>p</a:t>
            </a:r>
            <a:r>
              <a:rPr lang="en-US" altLang="zh-CN" sz="3200" b="1" i="1" baseline="-25000" dirty="0" err="1">
                <a:solidFill>
                  <a:srgbClr val="FF0000"/>
                </a:solidFill>
                <a:latin typeface="Times New Roman" panose="02020603050405020304" charset="0"/>
              </a:rPr>
              <a:t>j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 }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4" name="Text Box 7">
            <a:extLst>
              <a:ext uri="{FF2B5EF4-FFF2-40B4-BE49-F238E27FC236}">
                <a16:creationId xmlns:a16="http://schemas.microsoft.com/office/drawing/2014/main" id="{484DE549-25CB-2646-99D1-D877A59FB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145" y="2311399"/>
            <a:ext cx="1031522" cy="51911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m[1,5]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B3FBECF6-8528-B84B-BFA2-217EA1ED9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867" y="2311399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m[1,1]</a:t>
            </a:r>
          </a:p>
        </p:txBody>
      </p:sp>
      <p:sp>
        <p:nvSpPr>
          <p:cNvPr id="26" name="Text Box 9">
            <a:extLst>
              <a:ext uri="{FF2B5EF4-FFF2-40B4-BE49-F238E27FC236}">
                <a16:creationId xmlns:a16="http://schemas.microsoft.com/office/drawing/2014/main" id="{C9D23EBD-393A-C947-89FC-C88EE6E61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2267" y="4470399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m[4,4]</a:t>
            </a:r>
          </a:p>
        </p:txBody>
      </p:sp>
      <p:sp>
        <p:nvSpPr>
          <p:cNvPr id="27" name="Text Box 10">
            <a:extLst>
              <a:ext uri="{FF2B5EF4-FFF2-40B4-BE49-F238E27FC236}">
                <a16:creationId xmlns:a16="http://schemas.microsoft.com/office/drawing/2014/main" id="{73BD4330-39EB-A145-A440-20E181855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145" y="5191124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m[5,5]</a:t>
            </a: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8EB6C396-DB63-B247-A158-792B97D40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834" y="3030537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 dirty="0">
                <a:latin typeface="Times New Roman" panose="02020603050405020304" charset="0"/>
                <a:ea typeface="宋体" panose="02010600030101010101" pitchFamily="2" charset="-122"/>
              </a:rPr>
              <a:t>m[2,2]</a:t>
            </a:r>
          </a:p>
        </p:txBody>
      </p:sp>
      <p:sp>
        <p:nvSpPr>
          <p:cNvPr id="29" name="Text Box 12">
            <a:extLst>
              <a:ext uri="{FF2B5EF4-FFF2-40B4-BE49-F238E27FC236}">
                <a16:creationId xmlns:a16="http://schemas.microsoft.com/office/drawing/2014/main" id="{F14D9144-34D2-A743-9983-427D72BF6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00" y="3822699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m[3,3]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3C412B6C-2526-6641-ACFC-2C0593B28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145" y="4470399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m[4,5]</a:t>
            </a:r>
          </a:p>
        </p:txBody>
      </p:sp>
      <p:sp>
        <p:nvSpPr>
          <p:cNvPr id="31" name="Text Box 14">
            <a:extLst>
              <a:ext uri="{FF2B5EF4-FFF2-40B4-BE49-F238E27FC236}">
                <a16:creationId xmlns:a16="http://schemas.microsoft.com/office/drawing/2014/main" id="{C92DB6D3-BFF3-5F4D-8149-1D361F655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2267" y="3822699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m[3,4]</a:t>
            </a:r>
          </a:p>
        </p:txBody>
      </p:sp>
      <p:sp>
        <p:nvSpPr>
          <p:cNvPr id="32" name="Text Box 15">
            <a:extLst>
              <a:ext uri="{FF2B5EF4-FFF2-40B4-BE49-F238E27FC236}">
                <a16:creationId xmlns:a16="http://schemas.microsoft.com/office/drawing/2014/main" id="{6315A266-C828-B942-8917-8743644E6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00" y="3030537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m[2,3]</a:t>
            </a:r>
          </a:p>
        </p:txBody>
      </p:sp>
      <p:sp>
        <p:nvSpPr>
          <p:cNvPr id="33" name="Text Box 16">
            <a:extLst>
              <a:ext uri="{FF2B5EF4-FFF2-40B4-BE49-F238E27FC236}">
                <a16:creationId xmlns:a16="http://schemas.microsoft.com/office/drawing/2014/main" id="{145B390A-7E77-0241-925A-0A4988F30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834" y="2311399"/>
            <a:ext cx="1024467" cy="5191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m[1,2]</a:t>
            </a:r>
          </a:p>
        </p:txBody>
      </p:sp>
      <p:sp>
        <p:nvSpPr>
          <p:cNvPr id="34" name="Text Box 17">
            <a:extLst>
              <a:ext uri="{FF2B5EF4-FFF2-40B4-BE49-F238E27FC236}">
                <a16:creationId xmlns:a16="http://schemas.microsoft.com/office/drawing/2014/main" id="{622D91D4-B4B3-3F46-82EB-63BD2F844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00" y="2311399"/>
            <a:ext cx="1024467" cy="5191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m[1,3]</a:t>
            </a:r>
          </a:p>
        </p:txBody>
      </p:sp>
      <p:sp>
        <p:nvSpPr>
          <p:cNvPr id="35" name="Text Box 18">
            <a:extLst>
              <a:ext uri="{FF2B5EF4-FFF2-40B4-BE49-F238E27FC236}">
                <a16:creationId xmlns:a16="http://schemas.microsoft.com/office/drawing/2014/main" id="{61521470-1B82-4142-A1E1-0B4D4126F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2267" y="3016249"/>
            <a:ext cx="1024467" cy="5191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m[2,4]</a:t>
            </a:r>
          </a:p>
        </p:txBody>
      </p:sp>
      <p:sp>
        <p:nvSpPr>
          <p:cNvPr id="36" name="Text Box 19">
            <a:extLst>
              <a:ext uri="{FF2B5EF4-FFF2-40B4-BE49-F238E27FC236}">
                <a16:creationId xmlns:a16="http://schemas.microsoft.com/office/drawing/2014/main" id="{F652F392-E054-DF4B-8157-EFF58AE1B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145" y="3808412"/>
            <a:ext cx="1024467" cy="519113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m[3,5]</a:t>
            </a:r>
          </a:p>
        </p:txBody>
      </p:sp>
      <p:sp>
        <p:nvSpPr>
          <p:cNvPr id="37" name="Text Box 20">
            <a:extLst>
              <a:ext uri="{FF2B5EF4-FFF2-40B4-BE49-F238E27FC236}">
                <a16:creationId xmlns:a16="http://schemas.microsoft.com/office/drawing/2014/main" id="{92473B34-41A0-6D48-9EB1-4F90491FA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2267" y="2311399"/>
            <a:ext cx="1024467" cy="5191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m[1,4]</a:t>
            </a:r>
          </a:p>
        </p:txBody>
      </p:sp>
      <p:sp>
        <p:nvSpPr>
          <p:cNvPr id="38" name="Text Box 21">
            <a:extLst>
              <a:ext uri="{FF2B5EF4-FFF2-40B4-BE49-F238E27FC236}">
                <a16:creationId xmlns:a16="http://schemas.microsoft.com/office/drawing/2014/main" id="{C948030B-87FB-D145-B5E5-8685A6266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145" y="3016249"/>
            <a:ext cx="1024467" cy="5191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m[2,5]</a:t>
            </a:r>
          </a:p>
        </p:txBody>
      </p:sp>
      <p:grpSp>
        <p:nvGrpSpPr>
          <p:cNvPr id="39" name="Group 22">
            <a:extLst>
              <a:ext uri="{FF2B5EF4-FFF2-40B4-BE49-F238E27FC236}">
                <a16:creationId xmlns:a16="http://schemas.microsoft.com/office/drawing/2014/main" id="{1BE39843-C2FD-A145-997A-464F03835325}"/>
              </a:ext>
            </a:extLst>
          </p:cNvPr>
          <p:cNvGrpSpPr/>
          <p:nvPr/>
        </p:nvGrpSpPr>
        <p:grpSpPr bwMode="auto">
          <a:xfrm>
            <a:off x="39512" y="5205415"/>
            <a:ext cx="6354233" cy="1077913"/>
            <a:chOff x="378" y="2985"/>
            <a:chExt cx="4503" cy="679"/>
          </a:xfrm>
        </p:grpSpPr>
        <p:sp>
          <p:nvSpPr>
            <p:cNvPr id="40" name="Text Box 23">
              <a:extLst>
                <a:ext uri="{FF2B5EF4-FFF2-40B4-BE49-F238E27FC236}">
                  <a16:creationId xmlns:a16="http://schemas.microsoft.com/office/drawing/2014/main" id="{D1B4C0D6-9278-9F4F-8B81-09D05FD637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" y="3158"/>
              <a:ext cx="180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m[2,4] = min</a:t>
              </a:r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{</a:t>
              </a:r>
            </a:p>
          </p:txBody>
        </p:sp>
        <p:sp>
          <p:nvSpPr>
            <p:cNvPr id="41" name="Text Box 24">
              <a:extLst>
                <a:ext uri="{FF2B5EF4-FFF2-40B4-BE49-F238E27FC236}">
                  <a16:creationId xmlns:a16="http://schemas.microsoft.com/office/drawing/2014/main" id="{C377A94A-C257-9E40-8CB4-7BEBA53E5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4" y="2985"/>
              <a:ext cx="282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m[2,2]+m[3,4]+p</a:t>
              </a:r>
              <a:r>
                <a:rPr lang="en-US" altLang="zh-CN" sz="3200" b="1" i="1" baseline="-25000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1</a:t>
              </a: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p</a:t>
              </a:r>
              <a:r>
                <a:rPr lang="en-US" altLang="zh-CN" sz="3200" b="1" i="1" baseline="-25000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2</a:t>
              </a: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p</a:t>
              </a:r>
              <a:r>
                <a:rPr lang="en-US" altLang="zh-CN" sz="3200" b="1" i="1" baseline="-25000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4</a:t>
              </a:r>
            </a:p>
            <a:p>
              <a:pPr>
                <a:defRPr/>
              </a:pP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m[2,3]+m[4,4</a:t>
              </a: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</a:rPr>
                <a:t>]+ p</a:t>
              </a:r>
              <a:r>
                <a:rPr lang="en-US" altLang="zh-CN" sz="3200" b="1" i="1" baseline="-25000" dirty="0">
                  <a:solidFill>
                    <a:srgbClr val="FF0000"/>
                  </a:solidFill>
                  <a:latin typeface="Times New Roman" panose="02020603050405020304" charset="0"/>
                </a:rPr>
                <a:t>1</a:t>
              </a: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</a:rPr>
                <a:t>p</a:t>
              </a:r>
              <a:r>
                <a:rPr lang="en-US" altLang="zh-CN" sz="3200" b="1" i="1" baseline="-25000" dirty="0">
                  <a:solidFill>
                    <a:srgbClr val="FF0000"/>
                  </a:solidFill>
                  <a:latin typeface="Times New Roman" panose="02020603050405020304" charset="0"/>
                </a:rPr>
                <a:t>3</a:t>
              </a: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</a:rPr>
                <a:t>p</a:t>
              </a:r>
              <a:r>
                <a:rPr lang="en-US" altLang="zh-CN" sz="3200" b="1" i="1" baseline="-25000" dirty="0">
                  <a:solidFill>
                    <a:srgbClr val="FF0000"/>
                  </a:solidFill>
                  <a:latin typeface="Times New Roman" panose="02020603050405020304" charset="0"/>
                </a:rPr>
                <a:t>4</a:t>
              </a:r>
              <a:endPara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" name="文本框 9">
            <a:extLst>
              <a:ext uri="{FF2B5EF4-FFF2-40B4-BE49-F238E27FC236}">
                <a16:creationId xmlns:a16="http://schemas.microsoft.com/office/drawing/2014/main" id="{06D1ABF0-F744-C246-96A1-50F47CB6C552}"/>
              </a:ext>
            </a:extLst>
          </p:cNvPr>
          <p:cNvSpPr txBox="1"/>
          <p:nvPr/>
        </p:nvSpPr>
        <p:spPr>
          <a:xfrm>
            <a:off x="43747" y="3581400"/>
            <a:ext cx="2851853" cy="181588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通过递归方程的依赖关系以及初始值来确定“自底向上”的实际计算次序：</a:t>
            </a:r>
            <a:endParaRPr lang="en-US" altLang="zh-CN" sz="16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/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最终需要计算</a:t>
            </a:r>
            <a:r>
              <a:rPr lang="en-US" altLang="zh-CN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m[1,n]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，计算每个</a:t>
            </a:r>
            <a:r>
              <a:rPr lang="en-US" altLang="zh-CN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m[</a:t>
            </a:r>
            <a:r>
              <a:rPr lang="en-US" altLang="zh-CN" sz="16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j]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需要依赖其</a:t>
            </a:r>
            <a:r>
              <a:rPr lang="zh-CN" altLang="en-US" sz="16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左边和下方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的值</a:t>
            </a:r>
            <a:r>
              <a:rPr lang="en-US" altLang="zh-CN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因此自底向上的顺序为：</a:t>
            </a:r>
            <a:r>
              <a:rPr lang="zh-CN" altLang="en-US" sz="1600" b="1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从左下方向右上方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3832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5D31-6E61-244B-9144-B952CE6F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自底向上计算优化解的代价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099E6AD-76A8-9B48-9936-A0BF881F7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33" y="1371600"/>
            <a:ext cx="83134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m[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, j]= min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sym typeface="Symbol" panose="05050102010706020507" pitchFamily="18" charset="2"/>
              </a:rPr>
              <a:t> 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k &lt;j 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{ m[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i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, k] + m[k+1, j] + 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</a:rPr>
              <a:t>p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</a:rPr>
              <a:t>i-1 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</a:rPr>
              <a:t>p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</a:rPr>
              <a:t>k 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charset="0"/>
              </a:rPr>
              <a:t>p</a:t>
            </a:r>
            <a:r>
              <a:rPr lang="en-US" altLang="zh-CN" sz="3200" b="1" i="1" baseline="-25000" dirty="0" err="1">
                <a:solidFill>
                  <a:srgbClr val="FF0000"/>
                </a:solidFill>
                <a:latin typeface="Times New Roman" panose="02020603050405020304" charset="0"/>
              </a:rPr>
              <a:t>j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 }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22" name="Text Box 7">
            <a:extLst>
              <a:ext uri="{FF2B5EF4-FFF2-40B4-BE49-F238E27FC236}">
                <a16:creationId xmlns:a16="http://schemas.microsoft.com/office/drawing/2014/main" id="{A9FD9234-C87B-8147-8A2F-77BBA0363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323" y="2335213"/>
            <a:ext cx="1031522" cy="51911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m[1,5]</a:t>
            </a: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DA74B35C-1766-8942-B7F4-AF0C8070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044" y="2335213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m[1,1]</a:t>
            </a:r>
          </a:p>
        </p:txBody>
      </p:sp>
      <p:sp>
        <p:nvSpPr>
          <p:cNvPr id="43" name="Text Box 11">
            <a:extLst>
              <a:ext uri="{FF2B5EF4-FFF2-40B4-BE49-F238E27FC236}">
                <a16:creationId xmlns:a16="http://schemas.microsoft.com/office/drawing/2014/main" id="{42D0AF15-C7DD-7A4C-ADCF-92C43BD44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5444" y="4494213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m[4,4]</a:t>
            </a:r>
          </a:p>
        </p:txBody>
      </p:sp>
      <p:sp>
        <p:nvSpPr>
          <p:cNvPr id="44" name="Text Box 13">
            <a:extLst>
              <a:ext uri="{FF2B5EF4-FFF2-40B4-BE49-F238E27FC236}">
                <a16:creationId xmlns:a16="http://schemas.microsoft.com/office/drawing/2014/main" id="{2735FFDF-BFEE-F34A-9B21-A7662C09C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323" y="5214938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m[5,5]</a:t>
            </a:r>
          </a:p>
        </p:txBody>
      </p:sp>
      <p:sp>
        <p:nvSpPr>
          <p:cNvPr id="45" name="Text Box 15">
            <a:extLst>
              <a:ext uri="{FF2B5EF4-FFF2-40B4-BE49-F238E27FC236}">
                <a16:creationId xmlns:a16="http://schemas.microsoft.com/office/drawing/2014/main" id="{5547A49C-1B5D-3B44-A205-C848D3221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012" y="3054351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m[2,2]</a:t>
            </a:r>
          </a:p>
        </p:txBody>
      </p:sp>
      <p:sp>
        <p:nvSpPr>
          <p:cNvPr id="46" name="Text Box 17">
            <a:extLst>
              <a:ext uri="{FF2B5EF4-FFF2-40B4-BE49-F238E27FC236}">
                <a16:creationId xmlns:a16="http://schemas.microsoft.com/office/drawing/2014/main" id="{D6DE7CCC-6FCB-494F-92CD-A17577331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978" y="3846513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m[3,3]</a:t>
            </a:r>
          </a:p>
        </p:txBody>
      </p:sp>
      <p:sp>
        <p:nvSpPr>
          <p:cNvPr id="47" name="Text Box 18">
            <a:extLst>
              <a:ext uri="{FF2B5EF4-FFF2-40B4-BE49-F238E27FC236}">
                <a16:creationId xmlns:a16="http://schemas.microsoft.com/office/drawing/2014/main" id="{FE5717EA-0E6F-C24C-A456-BFD5F1F36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323" y="4494213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m[4,5]</a:t>
            </a:r>
          </a:p>
        </p:txBody>
      </p:sp>
      <p:sp>
        <p:nvSpPr>
          <p:cNvPr id="48" name="Text Box 19">
            <a:extLst>
              <a:ext uri="{FF2B5EF4-FFF2-40B4-BE49-F238E27FC236}">
                <a16:creationId xmlns:a16="http://schemas.microsoft.com/office/drawing/2014/main" id="{BFD87818-8D20-5F4F-8EE7-39EAB0E3C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5444" y="3846513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m[3,4]</a:t>
            </a:r>
          </a:p>
        </p:txBody>
      </p:sp>
      <p:sp>
        <p:nvSpPr>
          <p:cNvPr id="49" name="Text Box 20">
            <a:extLst>
              <a:ext uri="{FF2B5EF4-FFF2-40B4-BE49-F238E27FC236}">
                <a16:creationId xmlns:a16="http://schemas.microsoft.com/office/drawing/2014/main" id="{BB77C12D-980C-FD44-A91C-4A1ADE090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978" y="3054351"/>
            <a:ext cx="1152880" cy="52322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m[2,3]</a:t>
            </a:r>
          </a:p>
        </p:txBody>
      </p:sp>
      <p:sp>
        <p:nvSpPr>
          <p:cNvPr id="50" name="Text Box 21">
            <a:extLst>
              <a:ext uri="{FF2B5EF4-FFF2-40B4-BE49-F238E27FC236}">
                <a16:creationId xmlns:a16="http://schemas.microsoft.com/office/drawing/2014/main" id="{888BD6A0-AF09-AB44-9A82-2E2439BA4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012" y="2335213"/>
            <a:ext cx="1024467" cy="5191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m[1,2]</a:t>
            </a:r>
          </a:p>
        </p:txBody>
      </p:sp>
      <p:sp>
        <p:nvSpPr>
          <p:cNvPr id="51" name="Text Box 22">
            <a:extLst>
              <a:ext uri="{FF2B5EF4-FFF2-40B4-BE49-F238E27FC236}">
                <a16:creationId xmlns:a16="http://schemas.microsoft.com/office/drawing/2014/main" id="{70A6844E-75B9-3B45-8548-44964C8EC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978" y="2335213"/>
            <a:ext cx="1024467" cy="5191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m[1,3]</a:t>
            </a:r>
          </a:p>
        </p:txBody>
      </p:sp>
      <p:sp>
        <p:nvSpPr>
          <p:cNvPr id="52" name="Text Box 23">
            <a:extLst>
              <a:ext uri="{FF2B5EF4-FFF2-40B4-BE49-F238E27FC236}">
                <a16:creationId xmlns:a16="http://schemas.microsoft.com/office/drawing/2014/main" id="{E8632169-E1B0-2243-96FB-CEE4BA4A4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5445" y="3040063"/>
            <a:ext cx="1024467" cy="5191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m[2,4]</a:t>
            </a:r>
          </a:p>
        </p:txBody>
      </p:sp>
      <p:sp>
        <p:nvSpPr>
          <p:cNvPr id="53" name="Text Box 24">
            <a:extLst>
              <a:ext uri="{FF2B5EF4-FFF2-40B4-BE49-F238E27FC236}">
                <a16:creationId xmlns:a16="http://schemas.microsoft.com/office/drawing/2014/main" id="{B79BCAD5-3616-CA46-BD12-836BCE96A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323" y="3832226"/>
            <a:ext cx="1024467" cy="519113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m[3,5]</a:t>
            </a:r>
          </a:p>
        </p:txBody>
      </p:sp>
      <p:sp>
        <p:nvSpPr>
          <p:cNvPr id="54" name="Text Box 25">
            <a:extLst>
              <a:ext uri="{FF2B5EF4-FFF2-40B4-BE49-F238E27FC236}">
                <a16:creationId xmlns:a16="http://schemas.microsoft.com/office/drawing/2014/main" id="{6FFB2B8D-A69B-1D4C-844B-A891C72EA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5445" y="2335213"/>
            <a:ext cx="1024467" cy="5191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m[1,4]</a:t>
            </a:r>
          </a:p>
        </p:txBody>
      </p:sp>
      <p:sp>
        <p:nvSpPr>
          <p:cNvPr id="55" name="Text Box 26">
            <a:extLst>
              <a:ext uri="{FF2B5EF4-FFF2-40B4-BE49-F238E27FC236}">
                <a16:creationId xmlns:a16="http://schemas.microsoft.com/office/drawing/2014/main" id="{58899A4B-107B-7446-B631-EB6A762A7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323" y="3040063"/>
            <a:ext cx="1024467" cy="5191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i="1">
                <a:latin typeface="Times New Roman" panose="02020603050405020304" charset="0"/>
                <a:ea typeface="宋体" panose="02010600030101010101" pitchFamily="2" charset="-122"/>
              </a:rPr>
              <a:t>m[2,5]</a:t>
            </a:r>
          </a:p>
        </p:txBody>
      </p:sp>
      <p:sp>
        <p:nvSpPr>
          <p:cNvPr id="56" name="Line 30">
            <a:extLst>
              <a:ext uri="{FF2B5EF4-FFF2-40B4-BE49-F238E27FC236}">
                <a16:creationId xmlns:a16="http://schemas.microsoft.com/office/drawing/2014/main" id="{9FE5F450-2AB2-5742-ADF3-36FB4A3D11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7011" y="2205038"/>
            <a:ext cx="5633156" cy="3744912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" name="Line 31">
            <a:extLst>
              <a:ext uri="{FF2B5EF4-FFF2-40B4-BE49-F238E27FC236}">
                <a16:creationId xmlns:a16="http://schemas.microsoft.com/office/drawing/2014/main" id="{968B7BAA-2B1F-764F-944C-AA736451E2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7978" y="2060575"/>
            <a:ext cx="4672189" cy="316865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" name="Line 32">
            <a:extLst>
              <a:ext uri="{FF2B5EF4-FFF2-40B4-BE49-F238E27FC236}">
                <a16:creationId xmlns:a16="http://schemas.microsoft.com/office/drawing/2014/main" id="{92F1028D-E011-2645-B3D8-4639BFCFF1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9445" y="1989139"/>
            <a:ext cx="3520723" cy="2592387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9" name="Line 33">
            <a:extLst>
              <a:ext uri="{FF2B5EF4-FFF2-40B4-BE49-F238E27FC236}">
                <a16:creationId xmlns:a16="http://schemas.microsoft.com/office/drawing/2014/main" id="{A8BD31A1-6171-FE4D-BA4A-B5AA40D377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0412" y="1989139"/>
            <a:ext cx="2559756" cy="18002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" name="Line 34">
            <a:extLst>
              <a:ext uri="{FF2B5EF4-FFF2-40B4-BE49-F238E27FC236}">
                <a16:creationId xmlns:a16="http://schemas.microsoft.com/office/drawing/2014/main" id="{23DE0D86-275D-6047-8625-D0ADC1B5EF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1879" y="1989138"/>
            <a:ext cx="1408289" cy="1008062"/>
          </a:xfrm>
          <a:prstGeom prst="line">
            <a:avLst/>
          </a:prstGeom>
          <a:noFill/>
          <a:ln w="38100" cap="sq">
            <a:solidFill>
              <a:srgbClr val="0000FF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1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5D31-6E61-244B-9144-B952CE6F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自底向上计算优化解的代价</a:t>
            </a: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975803A0-0A2D-AA40-AB7E-154668CC7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077200" cy="4724400"/>
          </a:xfrm>
          <a:prstGeom prst="rect">
            <a:avLst/>
          </a:prstGeom>
          <a:solidFill>
            <a:srgbClr val="FFFFFF"/>
          </a:solidFill>
          <a:ln>
            <a:solidFill>
              <a:srgbClr val="0066FF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Matrix-Chain-Order(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=length(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)；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FOR  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TO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DO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]=0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;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FOR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US" altLang="zh-CN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TO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DO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/*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计算第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对角线 *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/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FOR  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TO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n-l+1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DO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      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j=i+l-1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;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     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j]=∞;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       FOR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To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j-1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DO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/*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计算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i,j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]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*/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            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q=m[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k]+m[k+1, j]+p</a:t>
            </a:r>
            <a:r>
              <a:rPr lang="en-US" altLang="zh-CN" sz="2400" i="1" baseline="-25000" dirty="0">
                <a:latin typeface="Times New Roman" panose="02020603050405020304" charset="0"/>
                <a:cs typeface="Times New Roman" panose="02020603050405020304" charset="0"/>
              </a:rPr>
              <a:t>i-1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sz="2400" i="1" baseline="-25000" dirty="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sz="2400" i="1" baseline="-25000" dirty="0">
                <a:latin typeface="Times New Roman" panose="02020603050405020304" charset="0"/>
                <a:cs typeface="Times New Roman" panose="02020603050405020304" charset="0"/>
              </a:rPr>
              <a:t>j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              IF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q&lt;m[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j] 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THEN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i,j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]=q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; 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Return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m;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569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5DBC-DADE-0B4E-B22F-A761B290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获取构造最优解的信息</a:t>
            </a:r>
            <a:endParaRPr lang="en-CN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1DB5A0B-BB98-C944-9800-EBD28E6F4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36390"/>
            <a:ext cx="8077200" cy="4724400"/>
          </a:xfrm>
          <a:prstGeom prst="rect">
            <a:avLst/>
          </a:prstGeom>
          <a:solidFill>
            <a:srgbClr val="FFFFFF"/>
          </a:solidFill>
          <a:ln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Matrix-Chain-Order(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=length(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)；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FOR  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TO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DO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]=0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;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FOR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en-US" altLang="zh-CN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TO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DO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/*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计算第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对角线 *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/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FOR  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TO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n-l+1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DO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      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j=i+l-1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;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     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j]=∞;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       FOR  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To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j-1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DO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/*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计算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i,j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]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*/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            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q=m[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k]+m[k+1, j]+p</a:t>
            </a:r>
            <a:r>
              <a:rPr lang="en-US" altLang="zh-CN" sz="2400" i="1" baseline="-25000" dirty="0">
                <a:latin typeface="Times New Roman" panose="02020603050405020304" charset="0"/>
                <a:cs typeface="Times New Roman" panose="02020603050405020304" charset="0"/>
              </a:rPr>
              <a:t>i-1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sz="2400" i="1" baseline="-25000" dirty="0"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lang="en-US" altLang="zh-CN" sz="2400" i="1" baseline="-25000" dirty="0">
                <a:latin typeface="Times New Roman" panose="02020603050405020304" charset="0"/>
                <a:cs typeface="Times New Roman" panose="02020603050405020304" charset="0"/>
              </a:rPr>
              <a:t>j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                    IF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q&lt;m[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j] 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THEN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m[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i,j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]=q,</a:t>
            </a:r>
            <a:r>
              <a:rPr lang="zh-CN" altLang="en-US" sz="2400" i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S[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i,j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]=k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; </a:t>
            </a:r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Return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zh-CN" altLang="en-US" sz="2400" i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sz="2400" i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zh-CN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449A1040-E98B-BA4E-A1F7-9443826A9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305993"/>
            <a:ext cx="4001416" cy="107721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S[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i,j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]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记录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i="1" baseline="-25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i+1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…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3200" b="1" i="1" baseline="-250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</a:p>
          <a:p>
            <a:pPr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最优划分处</a:t>
            </a:r>
          </a:p>
        </p:txBody>
      </p:sp>
    </p:spTree>
    <p:extLst>
      <p:ext uri="{BB962C8B-B14F-4D97-AF65-F5344CB8AC3E}">
        <p14:creationId xmlns:p14="http://schemas.microsoft.com/office/powerpoint/2010/main" val="127934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6"/>
            <a:ext cx="8229600" cy="1439863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下边开始设计求解矩阵链乘法问题的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87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D020-C8C1-434A-8F34-17970B39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斐波那契数列</a:t>
            </a: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7B61FBE9-B798-A14B-8AAA-D9B5329F73FE}"/>
              </a:ext>
            </a:extLst>
          </p:cNvPr>
          <p:cNvSpPr txBox="1"/>
          <p:nvPr/>
        </p:nvSpPr>
        <p:spPr>
          <a:xfrm>
            <a:off x="1776730" y="3263265"/>
            <a:ext cx="32632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public int fib(int n) {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(n &lt; 1) {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return -1;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(n == 1 || n == 2) {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return 1;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fib(n - 1) + fib(n - 2);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</p:txBody>
      </p:sp>
      <p:sp>
        <p:nvSpPr>
          <p:cNvPr id="6" name="文本框 7">
            <a:extLst>
              <a:ext uri="{FF2B5EF4-FFF2-40B4-BE49-F238E27FC236}">
                <a16:creationId xmlns:a16="http://schemas.microsoft.com/office/drawing/2014/main" id="{A175CFA0-B380-134D-8CA3-117C844040F5}"/>
              </a:ext>
            </a:extLst>
          </p:cNvPr>
          <p:cNvSpPr txBox="1"/>
          <p:nvPr/>
        </p:nvSpPr>
        <p:spPr>
          <a:xfrm>
            <a:off x="1737995" y="2651125"/>
            <a:ext cx="6294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如何设计算法，编写程序，给定任意的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F(n)</a:t>
            </a:r>
            <a:endParaRPr lang="zh-CN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5CD17182-6AC3-DA4F-A772-CCB640DC8671}"/>
              </a:ext>
            </a:extLst>
          </p:cNvPr>
          <p:cNvSpPr txBox="1"/>
          <p:nvPr/>
        </p:nvSpPr>
        <p:spPr>
          <a:xfrm>
            <a:off x="2129790" y="6108701"/>
            <a:ext cx="326326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时间复杂度：O(2</a:t>
            </a:r>
            <a:r>
              <a:rPr lang="zh-CN" altLang="en-US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8" name="组合 2">
            <a:extLst>
              <a:ext uri="{FF2B5EF4-FFF2-40B4-BE49-F238E27FC236}">
                <a16:creationId xmlns:a16="http://schemas.microsoft.com/office/drawing/2014/main" id="{51C0DEDF-23DE-F64E-BF66-D2A06DCDBA4F}"/>
              </a:ext>
            </a:extLst>
          </p:cNvPr>
          <p:cNvGrpSpPr/>
          <p:nvPr/>
        </p:nvGrpSpPr>
        <p:grpSpPr>
          <a:xfrm>
            <a:off x="5700395" y="3069590"/>
            <a:ext cx="1948180" cy="3407410"/>
            <a:chOff x="9026" y="4591"/>
            <a:chExt cx="3068" cy="5366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849EB81-2076-1546-AD95-3664152B4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6" y="4591"/>
              <a:ext cx="3069" cy="526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文本框 10">
              <a:extLst>
                <a:ext uri="{FF2B5EF4-FFF2-40B4-BE49-F238E27FC236}">
                  <a16:creationId xmlns:a16="http://schemas.microsoft.com/office/drawing/2014/main" id="{DA85F777-FD54-2C41-91AE-846226525979}"/>
                </a:ext>
              </a:extLst>
            </p:cNvPr>
            <p:cNvSpPr txBox="1"/>
            <p:nvPr/>
          </p:nvSpPr>
          <p:spPr>
            <a:xfrm>
              <a:off x="9328" y="8941"/>
              <a:ext cx="276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>
                  <a:latin typeface="Arial" panose="020B0604020202020204" pitchFamily="34" charset="0"/>
                  <a:cs typeface="Arial" panose="020B0604020202020204" pitchFamily="34" charset="0"/>
                </a:rPr>
                <a:t>Can we do better 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F1D467-7438-0A43-A808-6A159A1F8F96}"/>
                  </a:ext>
                </a:extLst>
              </p:cNvPr>
              <p:cNvSpPr txBox="1"/>
              <p:nvPr/>
            </p:nvSpPr>
            <p:spPr>
              <a:xfrm>
                <a:off x="1810418" y="1446937"/>
                <a:ext cx="5035546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                              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1,                               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F1D467-7438-0A43-A808-6A159A1F8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418" y="1446937"/>
                <a:ext cx="5035546" cy="1179105"/>
              </a:xfrm>
              <a:prstGeom prst="rect">
                <a:avLst/>
              </a:prstGeom>
              <a:blipFill>
                <a:blip r:embed="rId3"/>
                <a:stretch>
                  <a:fillRect l="-17839" t="-172340" b="-2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38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0E6B-8413-1D43-921C-EFCD7077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构造</a:t>
            </a:r>
            <a:r>
              <a:rPr lang="en-US" dirty="0" err="1"/>
              <a:t>最优</a:t>
            </a:r>
            <a:r>
              <a:rPr lang="en-CN" dirty="0"/>
              <a:t>解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75DB8E2-A42D-044C-A43F-65C033084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22" y="1268413"/>
            <a:ext cx="8302977" cy="4176712"/>
          </a:xfrm>
          <a:prstGeom prst="rect">
            <a:avLst/>
          </a:prstGeom>
          <a:solidFill>
            <a:srgbClr val="FFFFFF"/>
          </a:solidFill>
          <a:ln>
            <a:solidFill>
              <a:srgbClr val="0066FF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Print-Optimal-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Parens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S, </a:t>
            </a:r>
            <a:r>
              <a:rPr lang="en-US" altLang="zh-CN" i="1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j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just">
              <a:buFontTx/>
              <a:buNone/>
              <a:defRPr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 IF 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j=</a:t>
            </a:r>
            <a:r>
              <a:rPr lang="en-US" altLang="zh-CN" i="1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endParaRPr lang="en-US" altLang="zh-CN" i="1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Tx/>
              <a:buNone/>
              <a:defRPr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 THEN  Print “</a:t>
            </a:r>
            <a:r>
              <a:rPr lang="en-US" altLang="zh-CN" i="1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”</a:t>
            </a:r>
            <a:r>
              <a:rPr lang="en-US" altLang="zh-CN" i="1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; </a:t>
            </a:r>
          </a:p>
          <a:p>
            <a:pPr algn="just">
              <a:buFontTx/>
              <a:buNone/>
              <a:defRPr/>
            </a:pPr>
            <a:r>
              <a:rPr lang="en-US" altLang="zh-CN" i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ELSE   Print “(”</a:t>
            </a:r>
          </a:p>
          <a:p>
            <a:pPr algn="just">
              <a:buFontTx/>
              <a:buNone/>
              <a:defRPr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Print-Optimal-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Parens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S, </a:t>
            </a:r>
            <a:r>
              <a:rPr lang="en-US" altLang="zh-CN" i="1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S[</a:t>
            </a:r>
            <a:r>
              <a:rPr lang="en-US" altLang="zh-CN" i="1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j]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just">
              <a:buFontTx/>
              <a:buNone/>
              <a:defRPr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Print-Optimal-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Parens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S, S[</a:t>
            </a:r>
            <a:r>
              <a:rPr lang="en-US" altLang="zh-CN" i="1" dirty="0" err="1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, j]+1, j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just">
              <a:buFontTx/>
              <a:buNone/>
              <a:defRPr/>
            </a:pPr>
            <a:r>
              <a:rPr lang="en-US" altLang="zh-CN" dirty="0">
                <a:solidFill>
                  <a:schemeClr val="tx2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Print  “)”</a:t>
            </a:r>
            <a:endParaRPr lang="zh-CN" altLang="en-US" i="1" baseline="-30000" dirty="0">
              <a:solidFill>
                <a:schemeClr val="tx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160">
            <a:extLst>
              <a:ext uri="{FF2B5EF4-FFF2-40B4-BE49-F238E27FC236}">
                <a16:creationId xmlns:a16="http://schemas.microsoft.com/office/drawing/2014/main" id="{FC4B705C-7CDE-C84B-869E-974500441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0675" y="5622386"/>
            <a:ext cx="5452070" cy="104028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调用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Print-Optimal-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Parens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S, 1, n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ctr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即可输出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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的优化计算顺序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161">
            <a:extLst>
              <a:ext uri="{FF2B5EF4-FFF2-40B4-BE49-F238E27FC236}">
                <a16:creationId xmlns:a16="http://schemas.microsoft.com/office/drawing/2014/main" id="{A9E7C326-572A-314C-9DE7-6DDA7A711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369874"/>
            <a:ext cx="4251678" cy="1754326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S[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j]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记录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en-US" altLang="zh-CN" sz="24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的最优划分处；</a:t>
            </a:r>
          </a:p>
          <a:p>
            <a:pPr algn="just">
              <a:lnSpc>
                <a:spcPct val="90000"/>
              </a:lnSpc>
              <a:defRPr/>
            </a:pP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S[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S[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]]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记录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…A</a:t>
            </a:r>
            <a:r>
              <a:rPr lang="en-US" altLang="zh-CN" sz="24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s[</a:t>
            </a:r>
            <a:r>
              <a:rPr lang="en-US" altLang="zh-CN" sz="24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4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的最优划分处；</a:t>
            </a:r>
          </a:p>
          <a:p>
            <a:pPr algn="just">
              <a:lnSpc>
                <a:spcPct val="90000"/>
              </a:lnSpc>
              <a:defRPr/>
            </a:pP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S[S[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]+1, j]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记录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s[</a:t>
            </a:r>
            <a:r>
              <a:rPr lang="en-US" altLang="zh-CN" sz="24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4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]+1</a:t>
            </a:r>
            <a:r>
              <a: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…</a:t>
            </a:r>
            <a:r>
              <a:rPr lang="en-US" altLang="zh-CN" sz="24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的最优划分处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123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0D0B-2EEE-0949-97CF-EC0B3DBC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示例</a:t>
            </a:r>
          </a:p>
        </p:txBody>
      </p:sp>
      <p:sp>
        <p:nvSpPr>
          <p:cNvPr id="40" name="矩形 4">
            <a:extLst>
              <a:ext uri="{FF2B5EF4-FFF2-40B4-BE49-F238E27FC236}">
                <a16:creationId xmlns:a16="http://schemas.microsoft.com/office/drawing/2014/main" id="{41B486DA-84E2-114E-95F0-59090A03E65E}"/>
              </a:ext>
            </a:extLst>
          </p:cNvPr>
          <p:cNvSpPr/>
          <p:nvPr/>
        </p:nvSpPr>
        <p:spPr>
          <a:xfrm>
            <a:off x="288925" y="2815590"/>
            <a:ext cx="20574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5">
            <a:extLst>
              <a:ext uri="{FF2B5EF4-FFF2-40B4-BE49-F238E27FC236}">
                <a16:creationId xmlns:a16="http://schemas.microsoft.com/office/drawing/2014/main" id="{DC9CA39F-D656-5B4D-A2AA-277A02DE391E}"/>
              </a:ext>
            </a:extLst>
          </p:cNvPr>
          <p:cNvCxnSpPr/>
          <p:nvPr/>
        </p:nvCxnSpPr>
        <p:spPr>
          <a:xfrm>
            <a:off x="288925" y="2815590"/>
            <a:ext cx="2057400" cy="2057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7">
            <a:extLst>
              <a:ext uri="{FF2B5EF4-FFF2-40B4-BE49-F238E27FC236}">
                <a16:creationId xmlns:a16="http://schemas.microsoft.com/office/drawing/2014/main" id="{8AB95D68-C479-C040-A9EE-849CA2B1280A}"/>
              </a:ext>
            </a:extLst>
          </p:cNvPr>
          <p:cNvCxnSpPr/>
          <p:nvPr/>
        </p:nvCxnSpPr>
        <p:spPr>
          <a:xfrm>
            <a:off x="669925" y="2815590"/>
            <a:ext cx="1676400" cy="16630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8">
            <a:extLst>
              <a:ext uri="{FF2B5EF4-FFF2-40B4-BE49-F238E27FC236}">
                <a16:creationId xmlns:a16="http://schemas.microsoft.com/office/drawing/2014/main" id="{0F3B4018-4E58-DB4D-831D-CC3757D6E0B4}"/>
              </a:ext>
            </a:extLst>
          </p:cNvPr>
          <p:cNvCxnSpPr/>
          <p:nvPr/>
        </p:nvCxnSpPr>
        <p:spPr>
          <a:xfrm>
            <a:off x="1127125" y="2818130"/>
            <a:ext cx="1219200" cy="1235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11">
            <a:extLst>
              <a:ext uri="{FF2B5EF4-FFF2-40B4-BE49-F238E27FC236}">
                <a16:creationId xmlns:a16="http://schemas.microsoft.com/office/drawing/2014/main" id="{DB28FE34-58B4-3847-9613-3DF58D32F58B}"/>
              </a:ext>
            </a:extLst>
          </p:cNvPr>
          <p:cNvCxnSpPr/>
          <p:nvPr/>
        </p:nvCxnSpPr>
        <p:spPr>
          <a:xfrm>
            <a:off x="1508125" y="2818130"/>
            <a:ext cx="838200" cy="8210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12">
            <a:extLst>
              <a:ext uri="{FF2B5EF4-FFF2-40B4-BE49-F238E27FC236}">
                <a16:creationId xmlns:a16="http://schemas.microsoft.com/office/drawing/2014/main" id="{5DAF2D78-C730-8A44-A85C-CCF10D761B6B}"/>
              </a:ext>
            </a:extLst>
          </p:cNvPr>
          <p:cNvCxnSpPr/>
          <p:nvPr/>
        </p:nvCxnSpPr>
        <p:spPr>
          <a:xfrm>
            <a:off x="1965325" y="2815590"/>
            <a:ext cx="381000" cy="377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13">
            <a:extLst>
              <a:ext uri="{FF2B5EF4-FFF2-40B4-BE49-F238E27FC236}">
                <a16:creationId xmlns:a16="http://schemas.microsoft.com/office/drawing/2014/main" id="{8E630503-B7FB-244C-BF7F-12FE9908CAD8}"/>
              </a:ext>
            </a:extLst>
          </p:cNvPr>
          <p:cNvCxnSpPr/>
          <p:nvPr/>
        </p:nvCxnSpPr>
        <p:spPr>
          <a:xfrm flipV="1">
            <a:off x="898525" y="2815590"/>
            <a:ext cx="1447800" cy="14471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15">
            <a:extLst>
              <a:ext uri="{FF2B5EF4-FFF2-40B4-BE49-F238E27FC236}">
                <a16:creationId xmlns:a16="http://schemas.microsoft.com/office/drawing/2014/main" id="{94D4EC66-D3E8-194D-B51D-FD833EF2995C}"/>
              </a:ext>
            </a:extLst>
          </p:cNvPr>
          <p:cNvSpPr/>
          <p:nvPr/>
        </p:nvSpPr>
        <p:spPr>
          <a:xfrm>
            <a:off x="227330" y="2732405"/>
            <a:ext cx="76200" cy="2258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16">
            <a:extLst>
              <a:ext uri="{FF2B5EF4-FFF2-40B4-BE49-F238E27FC236}">
                <a16:creationId xmlns:a16="http://schemas.microsoft.com/office/drawing/2014/main" id="{F3DAFD7D-0E67-4648-A113-F768C8401484}"/>
              </a:ext>
            </a:extLst>
          </p:cNvPr>
          <p:cNvSpPr txBox="1"/>
          <p:nvPr/>
        </p:nvSpPr>
        <p:spPr>
          <a:xfrm>
            <a:off x="201295" y="2478405"/>
            <a:ext cx="223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1     2     3     4     5    6 </a:t>
            </a:r>
          </a:p>
        </p:txBody>
      </p:sp>
      <p:sp>
        <p:nvSpPr>
          <p:cNvPr id="49" name="文本框 22">
            <a:extLst>
              <a:ext uri="{FF2B5EF4-FFF2-40B4-BE49-F238E27FC236}">
                <a16:creationId xmlns:a16="http://schemas.microsoft.com/office/drawing/2014/main" id="{6328C32D-9A9C-864C-B765-DD097BFB38C1}"/>
              </a:ext>
            </a:extLst>
          </p:cNvPr>
          <p:cNvSpPr txBox="1"/>
          <p:nvPr/>
        </p:nvSpPr>
        <p:spPr>
          <a:xfrm>
            <a:off x="35560" y="2776220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1</a:t>
            </a:r>
            <a:endParaRPr lang="zh-CN" altLang="en-US"/>
          </a:p>
        </p:txBody>
      </p:sp>
      <p:sp>
        <p:nvSpPr>
          <p:cNvPr id="50" name="文本框 23">
            <a:extLst>
              <a:ext uri="{FF2B5EF4-FFF2-40B4-BE49-F238E27FC236}">
                <a16:creationId xmlns:a16="http://schemas.microsoft.com/office/drawing/2014/main" id="{3CE2B859-BDE3-B844-9BB0-7F13A2012842}"/>
              </a:ext>
            </a:extLst>
          </p:cNvPr>
          <p:cNvSpPr txBox="1"/>
          <p:nvPr/>
        </p:nvSpPr>
        <p:spPr>
          <a:xfrm>
            <a:off x="35560" y="3144520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2</a:t>
            </a:r>
            <a:endParaRPr lang="zh-CN" altLang="en-US"/>
          </a:p>
        </p:txBody>
      </p:sp>
      <p:sp>
        <p:nvSpPr>
          <p:cNvPr id="51" name="文本框 24">
            <a:extLst>
              <a:ext uri="{FF2B5EF4-FFF2-40B4-BE49-F238E27FC236}">
                <a16:creationId xmlns:a16="http://schemas.microsoft.com/office/drawing/2014/main" id="{EE95383D-F824-2E40-A830-650D24EFEB27}"/>
              </a:ext>
            </a:extLst>
          </p:cNvPr>
          <p:cNvSpPr txBox="1"/>
          <p:nvPr/>
        </p:nvSpPr>
        <p:spPr>
          <a:xfrm>
            <a:off x="35560" y="3512820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3</a:t>
            </a:r>
            <a:endParaRPr lang="zh-CN" altLang="en-US"/>
          </a:p>
        </p:txBody>
      </p:sp>
      <p:sp>
        <p:nvSpPr>
          <p:cNvPr id="52" name="文本框 25">
            <a:extLst>
              <a:ext uri="{FF2B5EF4-FFF2-40B4-BE49-F238E27FC236}">
                <a16:creationId xmlns:a16="http://schemas.microsoft.com/office/drawing/2014/main" id="{4ED26222-C445-8B41-8345-935470FC452E}"/>
              </a:ext>
            </a:extLst>
          </p:cNvPr>
          <p:cNvSpPr txBox="1"/>
          <p:nvPr/>
        </p:nvSpPr>
        <p:spPr>
          <a:xfrm>
            <a:off x="35560" y="3894455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4</a:t>
            </a:r>
            <a:endParaRPr lang="zh-CN" altLang="en-US"/>
          </a:p>
        </p:txBody>
      </p:sp>
      <p:sp>
        <p:nvSpPr>
          <p:cNvPr id="53" name="文本框 26">
            <a:extLst>
              <a:ext uri="{FF2B5EF4-FFF2-40B4-BE49-F238E27FC236}">
                <a16:creationId xmlns:a16="http://schemas.microsoft.com/office/drawing/2014/main" id="{ED9C2AAB-9E42-B445-AEF0-96157A507D7C}"/>
              </a:ext>
            </a:extLst>
          </p:cNvPr>
          <p:cNvSpPr txBox="1"/>
          <p:nvPr/>
        </p:nvSpPr>
        <p:spPr>
          <a:xfrm>
            <a:off x="35560" y="4222115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5</a:t>
            </a:r>
            <a:endParaRPr lang="zh-CN" altLang="en-US"/>
          </a:p>
        </p:txBody>
      </p:sp>
      <p:sp>
        <p:nvSpPr>
          <p:cNvPr id="54" name="文本框 27">
            <a:extLst>
              <a:ext uri="{FF2B5EF4-FFF2-40B4-BE49-F238E27FC236}">
                <a16:creationId xmlns:a16="http://schemas.microsoft.com/office/drawing/2014/main" id="{E7728697-F293-204D-9C8F-4538722AD583}"/>
              </a:ext>
            </a:extLst>
          </p:cNvPr>
          <p:cNvSpPr txBox="1"/>
          <p:nvPr/>
        </p:nvSpPr>
        <p:spPr>
          <a:xfrm>
            <a:off x="35560" y="4530725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6</a:t>
            </a:r>
            <a:endParaRPr lang="zh-CN" altLang="en-US"/>
          </a:p>
        </p:txBody>
      </p:sp>
      <p:sp>
        <p:nvSpPr>
          <p:cNvPr id="55" name="文本框 28">
            <a:extLst>
              <a:ext uri="{FF2B5EF4-FFF2-40B4-BE49-F238E27FC236}">
                <a16:creationId xmlns:a16="http://schemas.microsoft.com/office/drawing/2014/main" id="{B76EC436-502C-5E44-9DE9-BB275BE83FF6}"/>
              </a:ext>
            </a:extLst>
          </p:cNvPr>
          <p:cNvSpPr txBox="1"/>
          <p:nvPr/>
        </p:nvSpPr>
        <p:spPr>
          <a:xfrm>
            <a:off x="1234440" y="2200275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</a:t>
            </a:r>
          </a:p>
        </p:txBody>
      </p:sp>
      <p:sp>
        <p:nvSpPr>
          <p:cNvPr id="56" name="文本框 29">
            <a:extLst>
              <a:ext uri="{FF2B5EF4-FFF2-40B4-BE49-F238E27FC236}">
                <a16:creationId xmlns:a16="http://schemas.microsoft.com/office/drawing/2014/main" id="{9B957B08-7A2E-E741-889F-5EF46E4E87E5}"/>
              </a:ext>
            </a:extLst>
          </p:cNvPr>
          <p:cNvSpPr txBox="1"/>
          <p:nvPr/>
        </p:nvSpPr>
        <p:spPr>
          <a:xfrm>
            <a:off x="1208405" y="4804410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</a:t>
            </a:r>
          </a:p>
        </p:txBody>
      </p:sp>
      <p:pic>
        <p:nvPicPr>
          <p:cNvPr id="57" name="图片 33">
            <a:extLst>
              <a:ext uri="{FF2B5EF4-FFF2-40B4-BE49-F238E27FC236}">
                <a16:creationId xmlns:a16="http://schemas.microsoft.com/office/drawing/2014/main" id="{5F857457-5BD5-9742-8245-81E57B2A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261" r="23779"/>
          <a:stretch>
            <a:fillRect/>
          </a:stretch>
        </p:blipFill>
        <p:spPr>
          <a:xfrm>
            <a:off x="2346325" y="2704465"/>
            <a:ext cx="3305810" cy="2165985"/>
          </a:xfrm>
          <a:prstGeom prst="rect">
            <a:avLst/>
          </a:prstGeom>
        </p:spPr>
      </p:pic>
      <p:pic>
        <p:nvPicPr>
          <p:cNvPr id="58" name="图片 34">
            <a:extLst>
              <a:ext uri="{FF2B5EF4-FFF2-40B4-BE49-F238E27FC236}">
                <a16:creationId xmlns:a16="http://schemas.microsoft.com/office/drawing/2014/main" id="{85D066DA-2D98-DE41-8574-D3E65C407D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24" r="24207"/>
          <a:stretch>
            <a:fillRect/>
          </a:stretch>
        </p:blipFill>
        <p:spPr>
          <a:xfrm>
            <a:off x="5499735" y="2676525"/>
            <a:ext cx="3339465" cy="2222500"/>
          </a:xfrm>
          <a:prstGeom prst="rect">
            <a:avLst/>
          </a:prstGeom>
        </p:spPr>
      </p:pic>
      <p:sp>
        <p:nvSpPr>
          <p:cNvPr id="59" name="文本框 35">
            <a:extLst>
              <a:ext uri="{FF2B5EF4-FFF2-40B4-BE49-F238E27FC236}">
                <a16:creationId xmlns:a16="http://schemas.microsoft.com/office/drawing/2014/main" id="{516B4588-8FAF-ED4C-99D4-1C40F7926E4A}"/>
              </a:ext>
            </a:extLst>
          </p:cNvPr>
          <p:cNvSpPr txBox="1"/>
          <p:nvPr/>
        </p:nvSpPr>
        <p:spPr>
          <a:xfrm>
            <a:off x="4166870" y="2200275"/>
            <a:ext cx="33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</a:t>
            </a:r>
          </a:p>
        </p:txBody>
      </p:sp>
      <p:sp>
        <p:nvSpPr>
          <p:cNvPr id="60" name="文本框 36">
            <a:extLst>
              <a:ext uri="{FF2B5EF4-FFF2-40B4-BE49-F238E27FC236}">
                <a16:creationId xmlns:a16="http://schemas.microsoft.com/office/drawing/2014/main" id="{7881A387-16FC-074A-AE84-B10229D40869}"/>
              </a:ext>
            </a:extLst>
          </p:cNvPr>
          <p:cNvSpPr txBox="1"/>
          <p:nvPr/>
        </p:nvSpPr>
        <p:spPr>
          <a:xfrm>
            <a:off x="7352665" y="2200275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</a:t>
            </a:r>
          </a:p>
        </p:txBody>
      </p:sp>
      <p:sp>
        <p:nvSpPr>
          <p:cNvPr id="61" name="文本框 37">
            <a:extLst>
              <a:ext uri="{FF2B5EF4-FFF2-40B4-BE49-F238E27FC236}">
                <a16:creationId xmlns:a16="http://schemas.microsoft.com/office/drawing/2014/main" id="{FB16A75C-D980-8E4A-9EEA-2367554BD974}"/>
              </a:ext>
            </a:extLst>
          </p:cNvPr>
          <p:cNvSpPr txBox="1"/>
          <p:nvPr/>
        </p:nvSpPr>
        <p:spPr>
          <a:xfrm>
            <a:off x="4166870" y="4804410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</a:t>
            </a:r>
          </a:p>
        </p:txBody>
      </p:sp>
      <p:sp>
        <p:nvSpPr>
          <p:cNvPr id="62" name="文本框 38">
            <a:extLst>
              <a:ext uri="{FF2B5EF4-FFF2-40B4-BE49-F238E27FC236}">
                <a16:creationId xmlns:a16="http://schemas.microsoft.com/office/drawing/2014/main" id="{7B98EB7A-A1AC-B04A-8083-F325E3371177}"/>
              </a:ext>
            </a:extLst>
          </p:cNvPr>
          <p:cNvSpPr txBox="1"/>
          <p:nvPr/>
        </p:nvSpPr>
        <p:spPr>
          <a:xfrm>
            <a:off x="7414895" y="4787265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</a:t>
            </a:r>
          </a:p>
        </p:txBody>
      </p:sp>
      <p:sp>
        <p:nvSpPr>
          <p:cNvPr id="63" name="文本框 39">
            <a:extLst>
              <a:ext uri="{FF2B5EF4-FFF2-40B4-BE49-F238E27FC236}">
                <a16:creationId xmlns:a16="http://schemas.microsoft.com/office/drawing/2014/main" id="{5F73C400-970A-A545-B5BA-0BED20F214E9}"/>
              </a:ext>
            </a:extLst>
          </p:cNvPr>
          <p:cNvSpPr txBox="1"/>
          <p:nvPr/>
        </p:nvSpPr>
        <p:spPr>
          <a:xfrm>
            <a:off x="635635" y="5114290"/>
            <a:ext cx="1363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（</a:t>
            </a:r>
            <a:r>
              <a:rPr lang="en-US" altLang="zh-CN" sz="1200"/>
              <a:t>a</a:t>
            </a:r>
            <a:r>
              <a:rPr lang="zh-CN" altLang="en-US" sz="1200"/>
              <a:t>）计算次序</a:t>
            </a:r>
          </a:p>
        </p:txBody>
      </p:sp>
      <p:sp>
        <p:nvSpPr>
          <p:cNvPr id="64" name="文本框 40">
            <a:extLst>
              <a:ext uri="{FF2B5EF4-FFF2-40B4-BE49-F238E27FC236}">
                <a16:creationId xmlns:a16="http://schemas.microsoft.com/office/drawing/2014/main" id="{1045CB63-BCA7-FB4E-8010-3987F225C7A2}"/>
              </a:ext>
            </a:extLst>
          </p:cNvPr>
          <p:cNvSpPr txBox="1"/>
          <p:nvPr/>
        </p:nvSpPr>
        <p:spPr>
          <a:xfrm>
            <a:off x="3701415" y="5114290"/>
            <a:ext cx="1363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（</a:t>
            </a:r>
            <a:r>
              <a:rPr lang="en-US" altLang="zh-CN" sz="1200"/>
              <a:t>b</a:t>
            </a:r>
            <a:r>
              <a:rPr lang="zh-CN" altLang="en-US" sz="1200"/>
              <a:t>）</a:t>
            </a:r>
            <a:r>
              <a:rPr lang="en-US" altLang="zh-CN" sz="1200"/>
              <a:t>m[i][j]</a:t>
            </a:r>
          </a:p>
        </p:txBody>
      </p:sp>
      <p:sp>
        <p:nvSpPr>
          <p:cNvPr id="65" name="文本框 41">
            <a:extLst>
              <a:ext uri="{FF2B5EF4-FFF2-40B4-BE49-F238E27FC236}">
                <a16:creationId xmlns:a16="http://schemas.microsoft.com/office/drawing/2014/main" id="{C17F587E-2BA3-A340-833E-F1661FDA7AFE}"/>
              </a:ext>
            </a:extLst>
          </p:cNvPr>
          <p:cNvSpPr txBox="1"/>
          <p:nvPr/>
        </p:nvSpPr>
        <p:spPr>
          <a:xfrm>
            <a:off x="6915150" y="5114290"/>
            <a:ext cx="13633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（</a:t>
            </a:r>
            <a:r>
              <a:rPr lang="en-US" altLang="zh-CN" sz="1200" dirty="0"/>
              <a:t>c</a:t>
            </a:r>
            <a:r>
              <a:rPr lang="zh-CN" altLang="en-US" sz="1200" dirty="0"/>
              <a:t>）</a:t>
            </a:r>
            <a:r>
              <a:rPr lang="en-US" altLang="zh-CN" sz="1200" dirty="0"/>
              <a:t>S[</a:t>
            </a:r>
            <a:r>
              <a:rPr lang="en-US" altLang="zh-CN" sz="1200" dirty="0" err="1"/>
              <a:t>i</a:t>
            </a:r>
            <a:r>
              <a:rPr lang="en-US" altLang="zh-CN" sz="1200" dirty="0"/>
              <a:t>][j]</a:t>
            </a:r>
          </a:p>
        </p:txBody>
      </p:sp>
      <p:pic>
        <p:nvPicPr>
          <p:cNvPr id="66" name="图片 47">
            <a:extLst>
              <a:ext uri="{FF2B5EF4-FFF2-40B4-BE49-F238E27FC236}">
                <a16:creationId xmlns:a16="http://schemas.microsoft.com/office/drawing/2014/main" id="{38FB0AB3-1AD5-2745-A5A5-1A3DF5DA5C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8444"/>
          <a:stretch>
            <a:fillRect/>
          </a:stretch>
        </p:blipFill>
        <p:spPr>
          <a:xfrm>
            <a:off x="0" y="5494655"/>
            <a:ext cx="8229600" cy="1363345"/>
          </a:xfrm>
          <a:prstGeom prst="rect">
            <a:avLst/>
          </a:prstGeom>
        </p:spPr>
      </p:pic>
      <p:pic>
        <p:nvPicPr>
          <p:cNvPr id="67" name="图片 50">
            <a:extLst>
              <a:ext uri="{FF2B5EF4-FFF2-40B4-BE49-F238E27FC236}">
                <a16:creationId xmlns:a16="http://schemas.microsoft.com/office/drawing/2014/main" id="{09C2DB0B-9F9C-B741-8869-06F97FA5ED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87" t="22219" r="11844" b="61857"/>
          <a:stretch>
            <a:fillRect/>
          </a:stretch>
        </p:blipFill>
        <p:spPr>
          <a:xfrm>
            <a:off x="1415415" y="1124585"/>
            <a:ext cx="6572885" cy="1007110"/>
          </a:xfrm>
          <a:prstGeom prst="rect">
            <a:avLst/>
          </a:prstGeom>
        </p:spPr>
      </p:pic>
      <p:sp>
        <p:nvSpPr>
          <p:cNvPr id="69" name="椭圆 53">
            <a:extLst>
              <a:ext uri="{FF2B5EF4-FFF2-40B4-BE49-F238E27FC236}">
                <a16:creationId xmlns:a16="http://schemas.microsoft.com/office/drawing/2014/main" id="{659A2A58-9303-9E47-BCFD-D7DF6CD2EB36}"/>
              </a:ext>
            </a:extLst>
          </p:cNvPr>
          <p:cNvSpPr/>
          <p:nvPr/>
        </p:nvSpPr>
        <p:spPr>
          <a:xfrm>
            <a:off x="4649470" y="3620770"/>
            <a:ext cx="462280" cy="2311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54">
            <a:extLst>
              <a:ext uri="{FF2B5EF4-FFF2-40B4-BE49-F238E27FC236}">
                <a16:creationId xmlns:a16="http://schemas.microsoft.com/office/drawing/2014/main" id="{26E82957-713C-D641-8B4C-379CE7FE46F4}"/>
              </a:ext>
            </a:extLst>
          </p:cNvPr>
          <p:cNvSpPr/>
          <p:nvPr/>
        </p:nvSpPr>
        <p:spPr>
          <a:xfrm>
            <a:off x="3438525" y="3319780"/>
            <a:ext cx="233045" cy="1930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55">
            <a:extLst>
              <a:ext uri="{FF2B5EF4-FFF2-40B4-BE49-F238E27FC236}">
                <a16:creationId xmlns:a16="http://schemas.microsoft.com/office/drawing/2014/main" id="{BAF91871-3BA1-834D-9455-0301D8E02322}"/>
              </a:ext>
            </a:extLst>
          </p:cNvPr>
          <p:cNvSpPr/>
          <p:nvPr/>
        </p:nvSpPr>
        <p:spPr>
          <a:xfrm>
            <a:off x="3701415" y="3300095"/>
            <a:ext cx="388620" cy="2311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56">
            <a:extLst>
              <a:ext uri="{FF2B5EF4-FFF2-40B4-BE49-F238E27FC236}">
                <a16:creationId xmlns:a16="http://schemas.microsoft.com/office/drawing/2014/main" id="{61479739-8D78-2846-B4F6-5B4BC2838EE0}"/>
              </a:ext>
            </a:extLst>
          </p:cNvPr>
          <p:cNvSpPr/>
          <p:nvPr/>
        </p:nvSpPr>
        <p:spPr>
          <a:xfrm>
            <a:off x="4723130" y="3943985"/>
            <a:ext cx="388620" cy="2311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3" name="椭圆 57">
            <a:extLst>
              <a:ext uri="{FF2B5EF4-FFF2-40B4-BE49-F238E27FC236}">
                <a16:creationId xmlns:a16="http://schemas.microsoft.com/office/drawing/2014/main" id="{736F59BD-D269-A34C-AD47-1A8742B65567}"/>
              </a:ext>
            </a:extLst>
          </p:cNvPr>
          <p:cNvSpPr/>
          <p:nvPr/>
        </p:nvSpPr>
        <p:spPr>
          <a:xfrm>
            <a:off x="4189095" y="3300095"/>
            <a:ext cx="388620" cy="2311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58">
            <a:extLst>
              <a:ext uri="{FF2B5EF4-FFF2-40B4-BE49-F238E27FC236}">
                <a16:creationId xmlns:a16="http://schemas.microsoft.com/office/drawing/2014/main" id="{8D400BDE-DFB5-B545-9733-7D1E63CC8B2D}"/>
              </a:ext>
            </a:extLst>
          </p:cNvPr>
          <p:cNvSpPr/>
          <p:nvPr/>
        </p:nvSpPr>
        <p:spPr>
          <a:xfrm>
            <a:off x="4858385" y="4289425"/>
            <a:ext cx="285750" cy="18923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5" name="椭圆 61">
            <a:extLst>
              <a:ext uri="{FF2B5EF4-FFF2-40B4-BE49-F238E27FC236}">
                <a16:creationId xmlns:a16="http://schemas.microsoft.com/office/drawing/2014/main" id="{539EF1DB-ADE6-BB4E-84A5-16979C45182F}"/>
              </a:ext>
            </a:extLst>
          </p:cNvPr>
          <p:cNvSpPr/>
          <p:nvPr/>
        </p:nvSpPr>
        <p:spPr>
          <a:xfrm>
            <a:off x="7816215" y="3300730"/>
            <a:ext cx="462280" cy="231140"/>
          </a:xfrm>
          <a:prstGeom prst="ellipse">
            <a:avLst/>
          </a:prstGeom>
          <a:solidFill>
            <a:srgbClr val="FF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897DDA2-4435-4A4E-9A8D-76D6EBA07D6F}"/>
              </a:ext>
            </a:extLst>
          </p:cNvPr>
          <p:cNvSpPr txBox="1"/>
          <p:nvPr/>
        </p:nvSpPr>
        <p:spPr>
          <a:xfrm>
            <a:off x="4648200" y="3276600"/>
            <a:ext cx="47320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7125</a:t>
            </a:r>
            <a:endParaRPr lang="en-CN" sz="1100" dirty="0"/>
          </a:p>
        </p:txBody>
      </p:sp>
      <p:sp>
        <p:nvSpPr>
          <p:cNvPr id="68" name="椭圆 51">
            <a:extLst>
              <a:ext uri="{FF2B5EF4-FFF2-40B4-BE49-F238E27FC236}">
                <a16:creationId xmlns:a16="http://schemas.microsoft.com/office/drawing/2014/main" id="{8E650155-2F42-5842-A07B-540E41A4081C}"/>
              </a:ext>
            </a:extLst>
          </p:cNvPr>
          <p:cNvSpPr/>
          <p:nvPr/>
        </p:nvSpPr>
        <p:spPr>
          <a:xfrm>
            <a:off x="4648200" y="3307070"/>
            <a:ext cx="462280" cy="2311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7125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65B0C57-FAC5-434A-87A0-F1E81365BFEE}"/>
              </a:ext>
            </a:extLst>
          </p:cNvPr>
          <p:cNvSpPr txBox="1"/>
          <p:nvPr/>
        </p:nvSpPr>
        <p:spPr>
          <a:xfrm>
            <a:off x="6934200" y="32766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5005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ldLvl="0" animBg="1"/>
      <p:bldP spid="69" grpId="1" animBg="1"/>
      <p:bldP spid="70" grpId="0" bldLvl="0" animBg="1"/>
      <p:bldP spid="70" grpId="1" animBg="1"/>
      <p:bldP spid="71" grpId="0" bldLvl="0" animBg="1"/>
      <p:bldP spid="71" grpId="1" animBg="1"/>
      <p:bldP spid="72" grpId="0" bldLvl="0" animBg="1"/>
      <p:bldP spid="72" grpId="1" animBg="1"/>
      <p:bldP spid="73" grpId="0" bldLvl="0" animBg="1"/>
      <p:bldP spid="73" grpId="1" animBg="1"/>
      <p:bldP spid="74" grpId="0" bldLvl="0" animBg="1"/>
      <p:bldP spid="74" grpId="1" animBg="1"/>
      <p:bldP spid="75" grpId="0" bldLvl="0" animBg="1"/>
      <p:bldP spid="75" grpId="1" animBg="1"/>
      <p:bldP spid="76" grpId="0" animBg="1"/>
      <p:bldP spid="68" grpId="0" bldLvl="0" animBg="1"/>
      <p:bldP spid="68" grpId="1" animBg="1"/>
      <p:bldP spid="7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591C-ACCA-E64B-87BC-8DD7F67D0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算法复杂性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B66F1CD-82CE-7046-A344-F0E834508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333" y="1337253"/>
            <a:ext cx="7485945" cy="5472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时间复杂性</a:t>
            </a:r>
          </a:p>
          <a:p>
            <a:pPr lvl="1" algn="just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计算代价的时间</a:t>
            </a:r>
          </a:p>
          <a:p>
            <a:pPr lvl="2" algn="just">
              <a:defRPr/>
            </a:pP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(l, </a:t>
            </a:r>
            <a:r>
              <a:rPr lang="en-US" altLang="zh-CN" sz="2800" b="1" i="1" dirty="0" err="1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, k)</a:t>
            </a:r>
            <a:r>
              <a:rPr lang="zh-CN" altLang="en-US" sz="2800" b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三层循环</a:t>
            </a:r>
            <a:r>
              <a:rPr lang="en-US" altLang="zh-CN" sz="2800" b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, </a:t>
            </a:r>
            <a:r>
              <a:rPr lang="zh-CN" altLang="en-US" sz="2800" b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每层至多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n-1</a:t>
            </a:r>
            <a:r>
              <a:rPr lang="zh-CN" altLang="en-US" sz="2800" b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步</a:t>
            </a:r>
          </a:p>
          <a:p>
            <a:pPr lvl="2" algn="just">
              <a:defRPr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O(n</a:t>
            </a:r>
            <a:r>
              <a:rPr lang="en-US" altLang="zh-CN" sz="2800" b="1" i="1" baseline="300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3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)</a:t>
            </a:r>
          </a:p>
          <a:p>
            <a:pPr lvl="1" algn="just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初始化的时间</a:t>
            </a:r>
            <a:r>
              <a:rPr lang="en-US" altLang="zh-CN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:</a:t>
            </a:r>
            <a:r>
              <a:rPr lang="en-US" altLang="zh-CN" sz="2800" b="1" dirty="0">
                <a:solidFill>
                  <a:srgbClr val="0066FF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O(n)</a:t>
            </a:r>
          </a:p>
          <a:p>
            <a:pPr lvl="1" algn="just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总时间复杂性为：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O(n</a:t>
            </a:r>
            <a:r>
              <a:rPr lang="en-US" altLang="zh-CN" sz="2800" b="1" i="1" baseline="300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3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)</a:t>
            </a:r>
          </a:p>
          <a:p>
            <a:pPr algn="just">
              <a:defRPr/>
            </a:pPr>
            <a:r>
              <a:rPr lang="zh-CN" altLang="en-US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空间复杂性 </a:t>
            </a:r>
          </a:p>
          <a:p>
            <a:pPr lvl="1" algn="just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使用数组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和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S</a:t>
            </a:r>
          </a:p>
          <a:p>
            <a:pPr lvl="1" algn="just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需要空间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O(n</a:t>
            </a:r>
            <a:r>
              <a:rPr lang="en-US" altLang="zh-CN" sz="2800" b="1" i="1" baseline="30000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2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785AE-A7BF-004A-988B-21B0ED91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437" y="2875163"/>
            <a:ext cx="4128630" cy="264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1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DE2EE-13B8-224C-BE6F-339A778C1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1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动态规划是一种算法设计的范式（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paradigm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）或思想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zh-CN" alt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不是解决某一具体问题的具体算法</a:t>
            </a:r>
          </a:p>
          <a:p>
            <a:pPr marL="685800" lvl="1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理查德·贝尔曼（Richard Bellman）在1950年代首次提出了这个名字 ，当时他正为美国兰德公司工作，主要为美国空军和政府项目服务。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>
              <a:defRPr/>
            </a:pP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EC96A889-CF4D-F94C-A6F7-9B932A497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25" y="3124200"/>
            <a:ext cx="1225550" cy="1657350"/>
          </a:xfrm>
          <a:prstGeom prst="rect">
            <a:avLst/>
          </a:prstGeom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82349876-0396-114D-9884-424AE3929D63}"/>
              </a:ext>
            </a:extLst>
          </p:cNvPr>
          <p:cNvSpPr txBox="1"/>
          <p:nvPr/>
        </p:nvSpPr>
        <p:spPr>
          <a:xfrm>
            <a:off x="1076915" y="3435310"/>
            <a:ext cx="4847590" cy="161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10000"/>
              </a:lnSpc>
            </a:pPr>
            <a:r>
              <a:rPr lang="en-US" dirty="0">
                <a:solidFill>
                  <a:schemeClr val="accent4"/>
                </a:solidFill>
                <a:ea typeface="Bell MT" panose="02020503060305020303" charset="0"/>
                <a:cs typeface="+mn-lt"/>
                <a:sym typeface="+mn-ea"/>
              </a:rPr>
              <a:t>“It’s impossible to use the word, dynamic, in the pejorative sense…I thought dynamic programming was a good name.  It was something not even a Congressman could object to.”——</a:t>
            </a:r>
            <a:r>
              <a:rPr lang="en-US" i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理查德·</a:t>
            </a:r>
            <a:r>
              <a:rPr lang="zh-CN" altLang="en-US" i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贝尔</a:t>
            </a:r>
            <a:r>
              <a:rPr lang="en-US" i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曼</a:t>
            </a:r>
            <a:endParaRPr lang="zh-CN" altLang="en-US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C941D9-AED3-AF4F-8EC5-A56585B743D1}"/>
              </a:ext>
            </a:extLst>
          </p:cNvPr>
          <p:cNvSpPr/>
          <p:nvPr/>
        </p:nvSpPr>
        <p:spPr>
          <a:xfrm>
            <a:off x="1066800" y="5172670"/>
            <a:ext cx="67056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理查德·贝尔曼（1920年8月26日－1984年3月19日），美国应用数学家，美国国家科学院院士，和动态规划的创始人。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09185644-D7E2-4F42-ABE8-B8D9423DF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842337"/>
            <a:ext cx="7296855" cy="1015663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做好人生的动态规划：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解构子问题，分析清楚依赖关系，决定执行次序，避免走重复路，走绕远的路！</a:t>
            </a:r>
          </a:p>
        </p:txBody>
      </p:sp>
    </p:spTree>
    <p:extLst>
      <p:ext uri="{BB962C8B-B14F-4D97-AF65-F5344CB8AC3E}">
        <p14:creationId xmlns:p14="http://schemas.microsoft.com/office/powerpoint/2010/main" val="404186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145" y="1268414"/>
            <a:ext cx="8541455" cy="4465637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</a:rPr>
              <a:t>请各位评审老师提出宝贵建议！谢谢！</a:t>
            </a:r>
          </a:p>
        </p:txBody>
      </p:sp>
      <p:grpSp>
        <p:nvGrpSpPr>
          <p:cNvPr id="71683" name="组合 9"/>
          <p:cNvGrpSpPr/>
          <p:nvPr/>
        </p:nvGrpSpPr>
        <p:grpSpPr bwMode="auto">
          <a:xfrm>
            <a:off x="-1412" y="-12700"/>
            <a:ext cx="9145412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dirty="0">
                <a:solidFill>
                  <a:prstClr val="white"/>
                </a:solidFill>
              </a:endParaRPr>
            </a:p>
          </p:txBody>
        </p:sp>
        <p:pic>
          <p:nvPicPr>
            <p:cNvPr id="71689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84" name="Rectangle 2"/>
          <p:cNvSpPr txBox="1">
            <a:spLocks noRot="1" noChangeArrowheads="1"/>
          </p:cNvSpPr>
          <p:nvPr/>
        </p:nvSpPr>
        <p:spPr bwMode="auto">
          <a:xfrm>
            <a:off x="2648656" y="2914650"/>
            <a:ext cx="8540044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en-US" sz="4800" b="1">
              <a:solidFill>
                <a:srgbClr val="7030A0"/>
              </a:solidFill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15734" y="846138"/>
            <a:ext cx="2712156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本讲内容</a:t>
            </a: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113593" y="2150387"/>
            <a:ext cx="8913249" cy="539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	4.1 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动态规划的原理</a:t>
            </a: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4.2 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矩阵</a:t>
            </a:r>
            <a:r>
              <a:rPr lang="zh-CN" altLang="en-US" sz="4200" dirty="0">
                <a:solidFill>
                  <a:srgbClr val="000000"/>
                </a:solidFill>
                <a:latin typeface="+mj-ea"/>
                <a:ea typeface="+mj-ea"/>
              </a:rPr>
              <a:t>链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乘法问题</a:t>
            </a: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zh-CN" sz="4200" b="1" dirty="0">
                <a:solidFill>
                  <a:srgbClr val="000000"/>
                </a:solidFill>
                <a:latin typeface="+mj-ea"/>
                <a:ea typeface="+mj-ea"/>
              </a:rPr>
              <a:t>4.3 </a:t>
            </a:r>
            <a:r>
              <a:rPr lang="zh-CN" altLang="zh-CN" sz="4200" b="1" dirty="0">
                <a:solidFill>
                  <a:srgbClr val="000000"/>
                </a:solidFill>
                <a:latin typeface="+mj-ea"/>
                <a:ea typeface="+mj-ea"/>
              </a:rPr>
              <a:t>最长公共子序列问题</a:t>
            </a:r>
            <a:endParaRPr lang="en-US" altLang="zh-CN" sz="42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</a:rPr>
              <a:t>	4.4 0-1</a:t>
            </a:r>
            <a:r>
              <a:rPr lang="zh-CN" altLang="en-US" sz="4200" dirty="0">
                <a:solidFill>
                  <a:srgbClr val="000000"/>
                </a:solidFill>
                <a:latin typeface="+mj-ea"/>
              </a:rPr>
              <a:t>背包问题</a:t>
            </a:r>
            <a:endParaRPr lang="en-US" altLang="zh-CN" sz="4200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</a:rPr>
              <a:t>	4.5 </a:t>
            </a:r>
            <a:r>
              <a:rPr lang="zh-CN" altLang="en-US" sz="4200" dirty="0">
                <a:solidFill>
                  <a:srgbClr val="000000"/>
                </a:solidFill>
                <a:latin typeface="+mj-ea"/>
              </a:rPr>
              <a:t>最优二叉搜索树</a:t>
            </a:r>
            <a:endParaRPr lang="zh-CN" altLang="zh-CN" sz="4200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endParaRPr lang="zh-CN" altLang="zh-CN" sz="4200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endParaRPr lang="zh-CN" altLang="zh-CN" sz="42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  <a:t>34</a:t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66" y="19694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63" y="15836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4042299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AGCCCTAAGGGCTACCTAGCTT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4030" y="4029967"/>
            <a:ext cx="568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GACAGCCTACAAGCGTTAGCTTG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00025" y="3790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6863" y="3790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220346"/>
            <a:ext cx="7886700" cy="1325563"/>
          </a:xfrm>
        </p:spPr>
        <p:txBody>
          <a:bodyPr/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这两个物种有多相似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0346"/>
            <a:ext cx="7886700" cy="1325563"/>
          </a:xfrm>
        </p:spPr>
        <p:txBody>
          <a:bodyPr/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最长公共子序列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66" y="18932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63" y="15074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3966099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AGC</a:t>
            </a:r>
            <a:r>
              <a:rPr lang="en-US" sz="2400" dirty="0"/>
              <a:t>C</a:t>
            </a:r>
            <a:r>
              <a:rPr lang="en-US" sz="2400" dirty="0">
                <a:solidFill>
                  <a:srgbClr val="FF0000"/>
                </a:solidFill>
              </a:rPr>
              <a:t>CTAA</a:t>
            </a:r>
            <a:r>
              <a:rPr lang="en-US" sz="2400" dirty="0"/>
              <a:t>GG</a:t>
            </a:r>
            <a:r>
              <a:rPr lang="en-US" sz="2400" dirty="0">
                <a:solidFill>
                  <a:srgbClr val="FF0000"/>
                </a:solidFill>
              </a:rPr>
              <a:t>GCT</a:t>
            </a:r>
            <a:r>
              <a:rPr lang="en-US" sz="2400" dirty="0"/>
              <a:t>ACC</a:t>
            </a:r>
            <a:r>
              <a:rPr lang="en-US" sz="2400" dirty="0">
                <a:solidFill>
                  <a:srgbClr val="FF0000"/>
                </a:solidFill>
              </a:rPr>
              <a:t>TAGCTT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4030" y="3953767"/>
            <a:ext cx="568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GAC</a:t>
            </a:r>
            <a:r>
              <a:rPr lang="en-US" sz="2400" dirty="0">
                <a:solidFill>
                  <a:srgbClr val="FF0000"/>
                </a:solidFill>
              </a:rPr>
              <a:t>AGCCTA</a:t>
            </a:r>
            <a:r>
              <a:rPr lang="en-US" sz="2400" dirty="0"/>
              <a:t>CA</a:t>
            </a:r>
            <a:r>
              <a:rPr lang="en-US" sz="2400" dirty="0">
                <a:solidFill>
                  <a:srgbClr val="FF0000"/>
                </a:solidFill>
              </a:rPr>
              <a:t>AGC</a:t>
            </a:r>
            <a:r>
              <a:rPr lang="en-US" sz="2400" dirty="0"/>
              <a:t>G</a:t>
            </a:r>
            <a:r>
              <a:rPr lang="en-US" sz="2400" dirty="0">
                <a:solidFill>
                  <a:srgbClr val="FF0000"/>
                </a:solidFill>
              </a:rPr>
              <a:t>TTAGCTT</a:t>
            </a:r>
            <a:r>
              <a:rPr lang="en-US" sz="2400" dirty="0"/>
              <a:t>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29387" y="5184495"/>
            <a:ext cx="424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AGCCTAAGCTTAGCTT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025" y="37139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6863" y="37139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8525-F99F-8741-9964-3AF66F2E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问题的定义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F9F335-8E85-B14F-AD4F-85E902129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956" y="1484313"/>
            <a:ext cx="8019345" cy="4464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子序列</a:t>
            </a:r>
          </a:p>
          <a:p>
            <a:pPr lvl="1" algn="just">
              <a:defRPr/>
            </a:pP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X=(A, B, C, B, D, B)</a:t>
            </a:r>
          </a:p>
          <a:p>
            <a:pPr lvl="1" algn="just">
              <a:defRPr/>
            </a:pP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Z=(B, C, D, B)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的子序例</a:t>
            </a:r>
          </a:p>
          <a:p>
            <a:pPr lvl="1" algn="just">
              <a:defRPr/>
            </a:pP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W=(B, D, A)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不是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的子序例</a:t>
            </a:r>
            <a:endParaRPr lang="en-US" altLang="zh-CN" sz="32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公共子序列</a:t>
            </a:r>
          </a:p>
          <a:p>
            <a:pPr lvl="1" algn="just">
              <a:defRPr/>
            </a:pP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是序列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的公共子序列如果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的子序也是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的子序列。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AECCDC-631A-0144-9608-1331E247C726}"/>
              </a:ext>
            </a:extLst>
          </p:cNvPr>
          <p:cNvSpPr/>
          <p:nvPr/>
        </p:nvSpPr>
        <p:spPr>
          <a:xfrm>
            <a:off x="5819859" y="2057400"/>
            <a:ext cx="2355132" cy="461665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注意时序一致性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15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B299E-BF5A-BE45-A6F5-1682D40E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问题的定义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ACC442-FDF0-114F-AB06-D77780B03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028" y="1371600"/>
            <a:ext cx="723194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最长公共子序列（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LCS</a:t>
            </a:r>
            <a:r>
              <a:rPr lang="en-US" altLang="zh-CN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问题</a:t>
            </a:r>
          </a:p>
          <a:p>
            <a:pPr lvl="2">
              <a:defRPr/>
            </a:pPr>
            <a:endParaRPr lang="zh-CN" altLang="en-US" sz="28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输入：</a:t>
            </a:r>
            <a:r>
              <a:rPr lang="en-US" altLang="zh-CN" sz="28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 = (x</a:t>
            </a:r>
            <a:r>
              <a:rPr lang="en-US" altLang="zh-CN" sz="2800" b="1" i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,x</a:t>
            </a:r>
            <a:r>
              <a:rPr lang="en-US" altLang="zh-CN" sz="2800" b="1" i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,...,</a:t>
            </a:r>
            <a:r>
              <a:rPr lang="en-US" altLang="zh-CN" sz="2800" b="1" i="1" dirty="0" err="1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 dirty="0" err="1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)，</a:t>
            </a:r>
          </a:p>
          <a:p>
            <a:pPr lvl="1">
              <a:defRPr/>
            </a:pPr>
            <a:r>
              <a:rPr lang="zh-CN" altLang="en-US" sz="28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 = (y</a:t>
            </a:r>
            <a:r>
              <a:rPr lang="en-US" altLang="zh-CN" sz="2800" b="1" i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,y</a:t>
            </a:r>
            <a:r>
              <a:rPr lang="en-US" altLang="zh-CN" sz="2800" b="1" i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,...</a:t>
            </a:r>
            <a:r>
              <a:rPr lang="en-US" altLang="zh-CN" sz="2800" b="1" i="1" dirty="0" err="1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i="1" baseline="-25000" dirty="0" err="1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8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endParaRPr lang="en-US" altLang="zh-CN" sz="2800" b="1" i="1" dirty="0">
              <a:solidFill>
                <a:srgbClr val="0000CC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输出：</a:t>
            </a:r>
            <a:r>
              <a:rPr lang="en-US" altLang="zh-CN" sz="28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 = X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8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的最长公共子序列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DF8DA847-7522-164A-B046-44E14698F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195" y="4017418"/>
                <a:ext cx="7903210" cy="279595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利用暴力搜索方法求解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LCS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问题，即穷举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所有的子序列，检查每个子序列是否为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的子序列。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序列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的每个子序列的下标集合为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,⋯,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的子集，所以共有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个子序列。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暴力搜索方法的时间复杂度是指数阶的。</a:t>
                </a: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DF8DA847-7522-164A-B046-44E14698F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4195" y="4017418"/>
                <a:ext cx="7903210" cy="2795958"/>
              </a:xfrm>
              <a:prstGeom prst="rect">
                <a:avLst/>
              </a:prstGeom>
              <a:blipFill>
                <a:blip r:embed="rId2"/>
                <a:stretch>
                  <a:fillRect l="-799" b="-358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43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B299E-BF5A-BE45-A6F5-1682D40E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问题的定义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ACC442-FDF0-114F-AB06-D77780B03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676400"/>
            <a:ext cx="7231944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最长公共子序列（</a:t>
            </a:r>
            <a:r>
              <a:rPr lang="en-US" altLang="zh-CN" sz="40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LCS</a:t>
            </a:r>
            <a:r>
              <a:rPr lang="en-US" altLang="zh-CN" sz="4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4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问题</a:t>
            </a:r>
          </a:p>
          <a:p>
            <a:pPr lvl="2">
              <a:defRPr/>
            </a:pPr>
            <a:endParaRPr lang="zh-CN" altLang="en-US" sz="24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sz="3600" b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输入：</a:t>
            </a:r>
            <a:r>
              <a:rPr lang="en-US" altLang="zh-CN" sz="36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 = (x</a:t>
            </a:r>
            <a:r>
              <a:rPr lang="en-US" altLang="zh-CN" sz="3600" b="1" i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,x</a:t>
            </a:r>
            <a:r>
              <a:rPr lang="en-US" altLang="zh-CN" sz="3600" b="1" i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,...,</a:t>
            </a:r>
            <a:r>
              <a:rPr lang="en-US" altLang="zh-CN" sz="3600" b="1" i="1" dirty="0" err="1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3600" b="1" i="1" baseline="-25000" dirty="0" err="1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6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)，</a:t>
            </a:r>
          </a:p>
          <a:p>
            <a:pPr lvl="1">
              <a:defRPr/>
            </a:pPr>
            <a:r>
              <a:rPr lang="zh-CN" altLang="en-US" sz="36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36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 = (y</a:t>
            </a:r>
            <a:r>
              <a:rPr lang="en-US" altLang="zh-CN" sz="3600" b="1" i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,y</a:t>
            </a:r>
            <a:r>
              <a:rPr lang="en-US" altLang="zh-CN" sz="3600" b="1" i="1" baseline="-25000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,...</a:t>
            </a:r>
            <a:r>
              <a:rPr lang="en-US" altLang="zh-CN" sz="3600" b="1" i="1" dirty="0" err="1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3600" b="1" i="1" baseline="-25000" dirty="0" err="1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36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>
              <a:defRPr/>
            </a:pPr>
            <a:endParaRPr lang="en-US" altLang="zh-CN" sz="3600" b="1" i="1" dirty="0">
              <a:solidFill>
                <a:srgbClr val="0000CC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sz="3600" b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输出：</a:t>
            </a:r>
            <a:r>
              <a:rPr lang="en-US" altLang="zh-CN" sz="36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 = X</a:t>
            </a:r>
            <a:r>
              <a:rPr lang="zh-CN" altLang="en-US" sz="3600" b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600" b="1" i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3600" b="1" dirty="0">
                <a:solidFill>
                  <a:srgbClr val="0000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的最长公共子序列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27780-A87B-324A-897F-A2C64D9CBD9F}"/>
              </a:ext>
            </a:extLst>
          </p:cNvPr>
          <p:cNvSpPr/>
          <p:nvPr/>
        </p:nvSpPr>
        <p:spPr>
          <a:xfrm>
            <a:off x="2438400" y="5653741"/>
            <a:ext cx="4512774" cy="95410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可以用动态规划解吗？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如何构造子结构（问题）？</a:t>
            </a:r>
            <a:endParaRPr lang="en-C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EFA2-9BF9-EA43-A06B-FA889691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斐波那契数列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8EDE3B2-1905-2D4B-BE8C-4C51D0FE31FA}"/>
              </a:ext>
            </a:extLst>
          </p:cNvPr>
          <p:cNvSpPr txBox="1">
            <a:spLocks/>
          </p:cNvSpPr>
          <p:nvPr/>
        </p:nvSpPr>
        <p:spPr>
          <a:xfrm>
            <a:off x="3088029" y="618966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ED6CAD1-EAB7-44E5-88C3-734D5467FD75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939E0F8C-346B-4E43-93E4-3416302D00AA}"/>
              </a:ext>
            </a:extLst>
          </p:cNvPr>
          <p:cNvSpPr/>
          <p:nvPr/>
        </p:nvSpPr>
        <p:spPr>
          <a:xfrm>
            <a:off x="102346" y="2986573"/>
            <a:ext cx="8979438" cy="2587134"/>
          </a:xfrm>
          <a:custGeom>
            <a:avLst/>
            <a:gdLst>
              <a:gd name="connsiteX0" fmla="*/ 775883 w 8979438"/>
              <a:gd name="connsiteY0" fmla="*/ 34781 h 2587134"/>
              <a:gd name="connsiteX1" fmla="*/ 108618 w 8979438"/>
              <a:gd name="connsiteY1" fmla="*/ 108922 h 2587134"/>
              <a:gd name="connsiteX2" fmla="*/ 34478 w 8979438"/>
              <a:gd name="connsiteY2" fmla="*/ 627906 h 2587134"/>
              <a:gd name="connsiteX3" fmla="*/ 454607 w 8979438"/>
              <a:gd name="connsiteY3" fmla="*/ 1023322 h 2587134"/>
              <a:gd name="connsiteX4" fmla="*/ 1257797 w 8979438"/>
              <a:gd name="connsiteY4" fmla="*/ 739116 h 2587134"/>
              <a:gd name="connsiteX5" fmla="*/ 2617040 w 8979438"/>
              <a:gd name="connsiteY5" fmla="*/ 862684 h 2587134"/>
              <a:gd name="connsiteX6" fmla="*/ 3407872 w 8979438"/>
              <a:gd name="connsiteY6" fmla="*/ 1468165 h 2587134"/>
              <a:gd name="connsiteX7" fmla="*/ 4149278 w 8979438"/>
              <a:gd name="connsiteY7" fmla="*/ 1801797 h 2587134"/>
              <a:gd name="connsiteX8" fmla="*/ 4569407 w 8979438"/>
              <a:gd name="connsiteY8" fmla="*/ 1381668 h 2587134"/>
              <a:gd name="connsiteX9" fmla="*/ 4853613 w 8979438"/>
              <a:gd name="connsiteY9" fmla="*/ 949181 h 2587134"/>
              <a:gd name="connsiteX10" fmla="*/ 5372597 w 8979438"/>
              <a:gd name="connsiteY10" fmla="*/ 1072749 h 2587134"/>
              <a:gd name="connsiteX11" fmla="*/ 5730942 w 8979438"/>
              <a:gd name="connsiteY11" fmla="*/ 1727657 h 2587134"/>
              <a:gd name="connsiteX12" fmla="*/ 7090186 w 8979438"/>
              <a:gd name="connsiteY12" fmla="*/ 1715300 h 2587134"/>
              <a:gd name="connsiteX13" fmla="*/ 7992229 w 8979438"/>
              <a:gd name="connsiteY13" fmla="*/ 1777084 h 2587134"/>
              <a:gd name="connsiteX14" fmla="*/ 8288791 w 8979438"/>
              <a:gd name="connsiteY14" fmla="*/ 2518489 h 2587134"/>
              <a:gd name="connsiteX15" fmla="*/ 8844845 w 8979438"/>
              <a:gd name="connsiteY15" fmla="*/ 2469062 h 2587134"/>
              <a:gd name="connsiteX16" fmla="*/ 8931342 w 8979438"/>
              <a:gd name="connsiteY16" fmla="*/ 1764727 h 2587134"/>
              <a:gd name="connsiteX17" fmla="*/ 8214651 w 8979438"/>
              <a:gd name="connsiteY17" fmla="*/ 1715300 h 2587134"/>
              <a:gd name="connsiteX18" fmla="*/ 7806878 w 8979438"/>
              <a:gd name="connsiteY18" fmla="*/ 1542306 h 2587134"/>
              <a:gd name="connsiteX19" fmla="*/ 7460888 w 8979438"/>
              <a:gd name="connsiteY19" fmla="*/ 1085106 h 2587134"/>
              <a:gd name="connsiteX20" fmla="*/ 5595018 w 8979438"/>
              <a:gd name="connsiteY20" fmla="*/ 949181 h 2587134"/>
              <a:gd name="connsiteX21" fmla="*/ 4581764 w 8979438"/>
              <a:gd name="connsiteY21" fmla="*/ 702046 h 2587134"/>
              <a:gd name="connsiteX22" fmla="*/ 3420229 w 8979438"/>
              <a:gd name="connsiteY22" fmla="*/ 1072749 h 2587134"/>
              <a:gd name="connsiteX23" fmla="*/ 2382261 w 8979438"/>
              <a:gd name="connsiteY23" fmla="*/ 541408 h 2587134"/>
              <a:gd name="connsiteX24" fmla="*/ 775883 w 8979438"/>
              <a:gd name="connsiteY24" fmla="*/ 34781 h 258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979438" h="2587134">
                <a:moveTo>
                  <a:pt x="775883" y="34781"/>
                </a:moveTo>
                <a:cubicBezTo>
                  <a:pt x="396943" y="-37300"/>
                  <a:pt x="232185" y="10068"/>
                  <a:pt x="108618" y="108922"/>
                </a:cubicBezTo>
                <a:cubicBezTo>
                  <a:pt x="-14949" y="207776"/>
                  <a:pt x="-23187" y="475506"/>
                  <a:pt x="34478" y="627906"/>
                </a:cubicBezTo>
                <a:cubicBezTo>
                  <a:pt x="92143" y="780306"/>
                  <a:pt x="250721" y="1004787"/>
                  <a:pt x="454607" y="1023322"/>
                </a:cubicBezTo>
                <a:cubicBezTo>
                  <a:pt x="658493" y="1041857"/>
                  <a:pt x="897392" y="765889"/>
                  <a:pt x="1257797" y="739116"/>
                </a:cubicBezTo>
                <a:cubicBezTo>
                  <a:pt x="1618203" y="712343"/>
                  <a:pt x="2258694" y="741176"/>
                  <a:pt x="2617040" y="862684"/>
                </a:cubicBezTo>
                <a:cubicBezTo>
                  <a:pt x="2975386" y="984192"/>
                  <a:pt x="3152499" y="1311646"/>
                  <a:pt x="3407872" y="1468165"/>
                </a:cubicBezTo>
                <a:cubicBezTo>
                  <a:pt x="3663245" y="1624684"/>
                  <a:pt x="3955689" y="1816213"/>
                  <a:pt x="4149278" y="1801797"/>
                </a:cubicBezTo>
                <a:cubicBezTo>
                  <a:pt x="4342867" y="1787381"/>
                  <a:pt x="4452018" y="1523771"/>
                  <a:pt x="4569407" y="1381668"/>
                </a:cubicBezTo>
                <a:cubicBezTo>
                  <a:pt x="4686796" y="1239565"/>
                  <a:pt x="4719748" y="1000667"/>
                  <a:pt x="4853613" y="949181"/>
                </a:cubicBezTo>
                <a:cubicBezTo>
                  <a:pt x="4987478" y="897695"/>
                  <a:pt x="5226376" y="943003"/>
                  <a:pt x="5372597" y="1072749"/>
                </a:cubicBezTo>
                <a:cubicBezTo>
                  <a:pt x="5518819" y="1202495"/>
                  <a:pt x="5444677" y="1620565"/>
                  <a:pt x="5730942" y="1727657"/>
                </a:cubicBezTo>
                <a:cubicBezTo>
                  <a:pt x="6017207" y="1834749"/>
                  <a:pt x="6713305" y="1707062"/>
                  <a:pt x="7090186" y="1715300"/>
                </a:cubicBezTo>
                <a:cubicBezTo>
                  <a:pt x="7467067" y="1723538"/>
                  <a:pt x="7792462" y="1643219"/>
                  <a:pt x="7992229" y="1777084"/>
                </a:cubicBezTo>
                <a:cubicBezTo>
                  <a:pt x="8191997" y="1910949"/>
                  <a:pt x="8146688" y="2403159"/>
                  <a:pt x="8288791" y="2518489"/>
                </a:cubicBezTo>
                <a:cubicBezTo>
                  <a:pt x="8430894" y="2633819"/>
                  <a:pt x="8737753" y="2594689"/>
                  <a:pt x="8844845" y="2469062"/>
                </a:cubicBezTo>
                <a:cubicBezTo>
                  <a:pt x="8951937" y="2343435"/>
                  <a:pt x="9036374" y="1890354"/>
                  <a:pt x="8931342" y="1764727"/>
                </a:cubicBezTo>
                <a:cubicBezTo>
                  <a:pt x="8826310" y="1639100"/>
                  <a:pt x="8402062" y="1752370"/>
                  <a:pt x="8214651" y="1715300"/>
                </a:cubicBezTo>
                <a:cubicBezTo>
                  <a:pt x="8027240" y="1678230"/>
                  <a:pt x="7932505" y="1647338"/>
                  <a:pt x="7806878" y="1542306"/>
                </a:cubicBezTo>
                <a:cubicBezTo>
                  <a:pt x="7681251" y="1437274"/>
                  <a:pt x="7829531" y="1183960"/>
                  <a:pt x="7460888" y="1085106"/>
                </a:cubicBezTo>
                <a:cubicBezTo>
                  <a:pt x="7092245" y="986252"/>
                  <a:pt x="6074872" y="1013024"/>
                  <a:pt x="5595018" y="949181"/>
                </a:cubicBezTo>
                <a:cubicBezTo>
                  <a:pt x="5115164" y="885338"/>
                  <a:pt x="4944229" y="681451"/>
                  <a:pt x="4581764" y="702046"/>
                </a:cubicBezTo>
                <a:cubicBezTo>
                  <a:pt x="4219299" y="722641"/>
                  <a:pt x="3786813" y="1099522"/>
                  <a:pt x="3420229" y="1072749"/>
                </a:cubicBezTo>
                <a:cubicBezTo>
                  <a:pt x="3053645" y="1045976"/>
                  <a:pt x="2822985" y="716462"/>
                  <a:pt x="2382261" y="541408"/>
                </a:cubicBezTo>
                <a:cubicBezTo>
                  <a:pt x="1941537" y="366354"/>
                  <a:pt x="1154823" y="106862"/>
                  <a:pt x="775883" y="34781"/>
                </a:cubicBezTo>
                <a:close/>
              </a:path>
            </a:pathLst>
          </a:custGeom>
          <a:solidFill>
            <a:srgbClr val="ECDBF5"/>
          </a:solidFill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E5F7BCD-F0F7-0641-BD1C-7E79CE093ABF}"/>
              </a:ext>
            </a:extLst>
          </p:cNvPr>
          <p:cNvSpPr/>
          <p:nvPr/>
        </p:nvSpPr>
        <p:spPr>
          <a:xfrm>
            <a:off x="2696796" y="2996603"/>
            <a:ext cx="6152023" cy="1859819"/>
          </a:xfrm>
          <a:custGeom>
            <a:avLst/>
            <a:gdLst>
              <a:gd name="connsiteX0" fmla="*/ 10233 w 6152023"/>
              <a:gd name="connsiteY0" fmla="*/ 383097 h 1859819"/>
              <a:gd name="connsiteX1" fmla="*/ 319152 w 6152023"/>
              <a:gd name="connsiteY1" fmla="*/ 38 h 1859819"/>
              <a:gd name="connsiteX2" fmla="*/ 1876103 w 6152023"/>
              <a:gd name="connsiteY2" fmla="*/ 358384 h 1859819"/>
              <a:gd name="connsiteX3" fmla="*/ 2456871 w 6152023"/>
              <a:gd name="connsiteY3" fmla="*/ 185389 h 1859819"/>
              <a:gd name="connsiteX4" fmla="*/ 3272417 w 6152023"/>
              <a:gd name="connsiteY4" fmla="*/ 185389 h 1859819"/>
              <a:gd name="connsiteX5" fmla="*/ 4013822 w 6152023"/>
              <a:gd name="connsiteY5" fmla="*/ 617876 h 1859819"/>
              <a:gd name="connsiteX6" fmla="*/ 5830265 w 6152023"/>
              <a:gd name="connsiteY6" fmla="*/ 939151 h 1859819"/>
              <a:gd name="connsiteX7" fmla="*/ 6139184 w 6152023"/>
              <a:gd name="connsiteY7" fmla="*/ 1519919 h 1859819"/>
              <a:gd name="connsiteX8" fmla="*/ 5669628 w 6152023"/>
              <a:gd name="connsiteY8" fmla="*/ 1841194 h 1859819"/>
              <a:gd name="connsiteX9" fmla="*/ 4644017 w 6152023"/>
              <a:gd name="connsiteY9" fmla="*/ 976222 h 1859819"/>
              <a:gd name="connsiteX10" fmla="*/ 3049995 w 6152023"/>
              <a:gd name="connsiteY10" fmla="*/ 852654 h 1859819"/>
              <a:gd name="connsiteX11" fmla="*/ 2271519 w 6152023"/>
              <a:gd name="connsiteY11" fmla="*/ 827940 h 1859819"/>
              <a:gd name="connsiteX12" fmla="*/ 1443617 w 6152023"/>
              <a:gd name="connsiteY12" fmla="*/ 543735 h 1859819"/>
              <a:gd name="connsiteX13" fmla="*/ 1048201 w 6152023"/>
              <a:gd name="connsiteY13" fmla="*/ 877367 h 1859819"/>
              <a:gd name="connsiteX14" fmla="*/ 170871 w 6152023"/>
              <a:gd name="connsiteY14" fmla="*/ 865011 h 1859819"/>
              <a:gd name="connsiteX15" fmla="*/ 10233 w 6152023"/>
              <a:gd name="connsiteY15" fmla="*/ 383097 h 185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52023" h="1859819">
                <a:moveTo>
                  <a:pt x="10233" y="383097"/>
                </a:moveTo>
                <a:cubicBezTo>
                  <a:pt x="34947" y="238935"/>
                  <a:pt x="8174" y="4157"/>
                  <a:pt x="319152" y="38"/>
                </a:cubicBezTo>
                <a:cubicBezTo>
                  <a:pt x="630130" y="-4081"/>
                  <a:pt x="1519817" y="327492"/>
                  <a:pt x="1876103" y="358384"/>
                </a:cubicBezTo>
                <a:cubicBezTo>
                  <a:pt x="2232389" y="389276"/>
                  <a:pt x="2224152" y="214222"/>
                  <a:pt x="2456871" y="185389"/>
                </a:cubicBezTo>
                <a:cubicBezTo>
                  <a:pt x="2689590" y="156556"/>
                  <a:pt x="3012925" y="113308"/>
                  <a:pt x="3272417" y="185389"/>
                </a:cubicBezTo>
                <a:cubicBezTo>
                  <a:pt x="3531909" y="257470"/>
                  <a:pt x="3587514" y="492249"/>
                  <a:pt x="4013822" y="617876"/>
                </a:cubicBezTo>
                <a:cubicBezTo>
                  <a:pt x="4440130" y="743503"/>
                  <a:pt x="5476038" y="788810"/>
                  <a:pt x="5830265" y="939151"/>
                </a:cubicBezTo>
                <a:cubicBezTo>
                  <a:pt x="6184492" y="1089492"/>
                  <a:pt x="6165957" y="1369579"/>
                  <a:pt x="6139184" y="1519919"/>
                </a:cubicBezTo>
                <a:cubicBezTo>
                  <a:pt x="6112411" y="1670259"/>
                  <a:pt x="5918822" y="1931810"/>
                  <a:pt x="5669628" y="1841194"/>
                </a:cubicBezTo>
                <a:cubicBezTo>
                  <a:pt x="5420434" y="1750578"/>
                  <a:pt x="5080622" y="1140979"/>
                  <a:pt x="4644017" y="976222"/>
                </a:cubicBezTo>
                <a:cubicBezTo>
                  <a:pt x="4207412" y="811465"/>
                  <a:pt x="3445411" y="877368"/>
                  <a:pt x="3049995" y="852654"/>
                </a:cubicBezTo>
                <a:cubicBezTo>
                  <a:pt x="2654579" y="827940"/>
                  <a:pt x="2539249" y="879426"/>
                  <a:pt x="2271519" y="827940"/>
                </a:cubicBezTo>
                <a:cubicBezTo>
                  <a:pt x="2003789" y="776454"/>
                  <a:pt x="1647503" y="535497"/>
                  <a:pt x="1443617" y="543735"/>
                </a:cubicBezTo>
                <a:cubicBezTo>
                  <a:pt x="1239731" y="551973"/>
                  <a:pt x="1260325" y="823821"/>
                  <a:pt x="1048201" y="877367"/>
                </a:cubicBezTo>
                <a:cubicBezTo>
                  <a:pt x="836077" y="930913"/>
                  <a:pt x="347985" y="943270"/>
                  <a:pt x="170871" y="865011"/>
                </a:cubicBezTo>
                <a:cubicBezTo>
                  <a:pt x="-6243" y="786752"/>
                  <a:pt x="-14481" y="527259"/>
                  <a:pt x="10233" y="3830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986287E6-F2AF-394B-A801-9C3C69EF7DB2}"/>
              </a:ext>
            </a:extLst>
          </p:cNvPr>
          <p:cNvSpPr/>
          <p:nvPr/>
        </p:nvSpPr>
        <p:spPr>
          <a:xfrm>
            <a:off x="1868781" y="1979310"/>
            <a:ext cx="6741763" cy="2059438"/>
          </a:xfrm>
          <a:custGeom>
            <a:avLst/>
            <a:gdLst>
              <a:gd name="connsiteX0" fmla="*/ 381048 w 6741763"/>
              <a:gd name="connsiteY0" fmla="*/ 102931 h 2059438"/>
              <a:gd name="connsiteX1" fmla="*/ 84486 w 6741763"/>
              <a:gd name="connsiteY1" fmla="*/ 387136 h 2059438"/>
              <a:gd name="connsiteX2" fmla="*/ 59772 w 6741763"/>
              <a:gd name="connsiteY2" fmla="*/ 844336 h 2059438"/>
              <a:gd name="connsiteX3" fmla="*/ 813534 w 6741763"/>
              <a:gd name="connsiteY3" fmla="*/ 1153255 h 2059438"/>
              <a:gd name="connsiteX4" fmla="*/ 2506410 w 6741763"/>
              <a:gd name="connsiteY4" fmla="*/ 1140898 h 2059438"/>
              <a:gd name="connsiteX5" fmla="*/ 3816226 w 6741763"/>
              <a:gd name="connsiteY5" fmla="*/ 1066758 h 2059438"/>
              <a:gd name="connsiteX6" fmla="*/ 4878907 w 6741763"/>
              <a:gd name="connsiteY6" fmla="*/ 1350963 h 2059438"/>
              <a:gd name="connsiteX7" fmla="*/ 5373178 w 6741763"/>
              <a:gd name="connsiteY7" fmla="*/ 1820520 h 2059438"/>
              <a:gd name="connsiteX8" fmla="*/ 5991016 w 6741763"/>
              <a:gd name="connsiteY8" fmla="*/ 2055298 h 2059438"/>
              <a:gd name="connsiteX9" fmla="*/ 6645924 w 6741763"/>
              <a:gd name="connsiteY9" fmla="*/ 1635169 h 2059438"/>
              <a:gd name="connsiteX10" fmla="*/ 6584140 w 6741763"/>
              <a:gd name="connsiteY10" fmla="*/ 1066758 h 2059438"/>
              <a:gd name="connsiteX11" fmla="*/ 5212540 w 6741763"/>
              <a:gd name="connsiteY11" fmla="*/ 967904 h 2059438"/>
              <a:gd name="connsiteX12" fmla="*/ 4359924 w 6741763"/>
              <a:gd name="connsiteY12" fmla="*/ 1054401 h 2059438"/>
              <a:gd name="connsiteX13" fmla="*/ 2543480 w 6741763"/>
              <a:gd name="connsiteY13" fmla="*/ 733125 h 2059438"/>
              <a:gd name="connsiteX14" fmla="*/ 615826 w 6741763"/>
              <a:gd name="connsiteY14" fmla="*/ 41147 h 2059438"/>
              <a:gd name="connsiteX15" fmla="*/ 381048 w 6741763"/>
              <a:gd name="connsiteY15" fmla="*/ 102931 h 205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41763" h="2059438">
                <a:moveTo>
                  <a:pt x="381048" y="102931"/>
                </a:moveTo>
                <a:cubicBezTo>
                  <a:pt x="292491" y="160596"/>
                  <a:pt x="138032" y="263569"/>
                  <a:pt x="84486" y="387136"/>
                </a:cubicBezTo>
                <a:cubicBezTo>
                  <a:pt x="30940" y="510704"/>
                  <a:pt x="-61736" y="716650"/>
                  <a:pt x="59772" y="844336"/>
                </a:cubicBezTo>
                <a:cubicBezTo>
                  <a:pt x="181280" y="972022"/>
                  <a:pt x="405761" y="1103828"/>
                  <a:pt x="813534" y="1153255"/>
                </a:cubicBezTo>
                <a:cubicBezTo>
                  <a:pt x="1221307" y="1202682"/>
                  <a:pt x="2005961" y="1155314"/>
                  <a:pt x="2506410" y="1140898"/>
                </a:cubicBezTo>
                <a:cubicBezTo>
                  <a:pt x="3006859" y="1126482"/>
                  <a:pt x="3420810" y="1031747"/>
                  <a:pt x="3816226" y="1066758"/>
                </a:cubicBezTo>
                <a:cubicBezTo>
                  <a:pt x="4211642" y="1101769"/>
                  <a:pt x="4619415" y="1225336"/>
                  <a:pt x="4878907" y="1350963"/>
                </a:cubicBezTo>
                <a:cubicBezTo>
                  <a:pt x="5138399" y="1476590"/>
                  <a:pt x="5187827" y="1703131"/>
                  <a:pt x="5373178" y="1820520"/>
                </a:cubicBezTo>
                <a:cubicBezTo>
                  <a:pt x="5558529" y="1937909"/>
                  <a:pt x="5778892" y="2086190"/>
                  <a:pt x="5991016" y="2055298"/>
                </a:cubicBezTo>
                <a:cubicBezTo>
                  <a:pt x="6203140" y="2024406"/>
                  <a:pt x="6547070" y="1799926"/>
                  <a:pt x="6645924" y="1635169"/>
                </a:cubicBezTo>
                <a:cubicBezTo>
                  <a:pt x="6744778" y="1470412"/>
                  <a:pt x="6823037" y="1177969"/>
                  <a:pt x="6584140" y="1066758"/>
                </a:cubicBezTo>
                <a:cubicBezTo>
                  <a:pt x="6345243" y="955547"/>
                  <a:pt x="5583243" y="969964"/>
                  <a:pt x="5212540" y="967904"/>
                </a:cubicBezTo>
                <a:cubicBezTo>
                  <a:pt x="4841837" y="965845"/>
                  <a:pt x="4804767" y="1093531"/>
                  <a:pt x="4359924" y="1054401"/>
                </a:cubicBezTo>
                <a:cubicBezTo>
                  <a:pt x="3915081" y="1015271"/>
                  <a:pt x="3167496" y="902001"/>
                  <a:pt x="2543480" y="733125"/>
                </a:cubicBezTo>
                <a:cubicBezTo>
                  <a:pt x="1919464" y="564249"/>
                  <a:pt x="978291" y="140001"/>
                  <a:pt x="615826" y="41147"/>
                </a:cubicBezTo>
                <a:cubicBezTo>
                  <a:pt x="253361" y="-57707"/>
                  <a:pt x="469605" y="45266"/>
                  <a:pt x="381048" y="10293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FF8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35826585-1567-B742-835A-D03B94789D82}"/>
              </a:ext>
            </a:extLst>
          </p:cNvPr>
          <p:cNvSpPr/>
          <p:nvPr/>
        </p:nvSpPr>
        <p:spPr>
          <a:xfrm>
            <a:off x="3967418" y="1524000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EFF3DF24-CE59-984D-B686-F2B0B6C9281E}"/>
              </a:ext>
            </a:extLst>
          </p:cNvPr>
          <p:cNvSpPr/>
          <p:nvPr/>
        </p:nvSpPr>
        <p:spPr>
          <a:xfrm>
            <a:off x="5610868" y="2318951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54E18026-FBCF-5E42-BB44-F72D654C30FB}"/>
              </a:ext>
            </a:extLst>
          </p:cNvPr>
          <p:cNvSpPr/>
          <p:nvPr/>
        </p:nvSpPr>
        <p:spPr>
          <a:xfrm>
            <a:off x="2233354" y="2318951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CC740C45-3502-C340-BB25-503D878D61F3}"/>
              </a:ext>
            </a:extLst>
          </p:cNvPr>
          <p:cNvSpPr/>
          <p:nvPr/>
        </p:nvSpPr>
        <p:spPr>
          <a:xfrm>
            <a:off x="7336694" y="3213014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82F8982D-F937-C44A-9FF3-7870179529AF}"/>
              </a:ext>
            </a:extLst>
          </p:cNvPr>
          <p:cNvSpPr/>
          <p:nvPr/>
        </p:nvSpPr>
        <p:spPr>
          <a:xfrm>
            <a:off x="5067169" y="3239658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59AB266C-2C02-D943-96F6-DD1109E4AE48}"/>
              </a:ext>
            </a:extLst>
          </p:cNvPr>
          <p:cNvSpPr/>
          <p:nvPr/>
        </p:nvSpPr>
        <p:spPr>
          <a:xfrm>
            <a:off x="2927391" y="3239658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108C576-7353-FD45-83FF-9DA8C28B72D6}"/>
              </a:ext>
            </a:extLst>
          </p:cNvPr>
          <p:cNvSpPr/>
          <p:nvPr/>
        </p:nvSpPr>
        <p:spPr>
          <a:xfrm>
            <a:off x="342770" y="3213014"/>
            <a:ext cx="889686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683A9E45-DA42-1B48-BE8F-988E2FA639CE}"/>
              </a:ext>
            </a:extLst>
          </p:cNvPr>
          <p:cNvSpPr/>
          <p:nvPr/>
        </p:nvSpPr>
        <p:spPr>
          <a:xfrm>
            <a:off x="5783860" y="4107077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6" name="Oval 11">
            <a:extLst>
              <a:ext uri="{FF2B5EF4-FFF2-40B4-BE49-F238E27FC236}">
                <a16:creationId xmlns:a16="http://schemas.microsoft.com/office/drawing/2014/main" id="{25237D25-3532-C24F-A91D-0A9ACD7FA650}"/>
              </a:ext>
            </a:extLst>
          </p:cNvPr>
          <p:cNvSpPr/>
          <p:nvPr/>
        </p:nvSpPr>
        <p:spPr>
          <a:xfrm>
            <a:off x="3689390" y="4103216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2B119E52-1D30-CB41-8EF2-EA63C13A5D89}"/>
              </a:ext>
            </a:extLst>
          </p:cNvPr>
          <p:cNvSpPr/>
          <p:nvPr/>
        </p:nvSpPr>
        <p:spPr>
          <a:xfrm>
            <a:off x="8045145" y="4103216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8" name="Oval 13">
            <a:extLst>
              <a:ext uri="{FF2B5EF4-FFF2-40B4-BE49-F238E27FC236}">
                <a16:creationId xmlns:a16="http://schemas.microsoft.com/office/drawing/2014/main" id="{E224C1C8-6FE4-B540-8625-4CDAACCE5F2E}"/>
              </a:ext>
            </a:extLst>
          </p:cNvPr>
          <p:cNvSpPr/>
          <p:nvPr/>
        </p:nvSpPr>
        <p:spPr>
          <a:xfrm>
            <a:off x="7075140" y="4103216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9" name="Oval 14">
            <a:extLst>
              <a:ext uri="{FF2B5EF4-FFF2-40B4-BE49-F238E27FC236}">
                <a16:creationId xmlns:a16="http://schemas.microsoft.com/office/drawing/2014/main" id="{583A2414-8FD3-B043-935A-CF88B2A74442}"/>
              </a:ext>
            </a:extLst>
          </p:cNvPr>
          <p:cNvSpPr/>
          <p:nvPr/>
        </p:nvSpPr>
        <p:spPr>
          <a:xfrm>
            <a:off x="4860192" y="4103216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Oval 16">
            <a:extLst>
              <a:ext uri="{FF2B5EF4-FFF2-40B4-BE49-F238E27FC236}">
                <a16:creationId xmlns:a16="http://schemas.microsoft.com/office/drawing/2014/main" id="{DEF67B0A-F181-F244-B0B2-7B61B1C45BF1}"/>
              </a:ext>
            </a:extLst>
          </p:cNvPr>
          <p:cNvSpPr/>
          <p:nvPr/>
        </p:nvSpPr>
        <p:spPr>
          <a:xfrm>
            <a:off x="2601996" y="4103216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21" name="Oval 17">
            <a:extLst>
              <a:ext uri="{FF2B5EF4-FFF2-40B4-BE49-F238E27FC236}">
                <a16:creationId xmlns:a16="http://schemas.microsoft.com/office/drawing/2014/main" id="{B8F6ADDD-1BDF-7A49-9A03-EFF08CDEB702}"/>
              </a:ext>
            </a:extLst>
          </p:cNvPr>
          <p:cNvSpPr/>
          <p:nvPr/>
        </p:nvSpPr>
        <p:spPr>
          <a:xfrm>
            <a:off x="1313806" y="4103216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0219FCFF-BE5F-3946-A32F-8528AD5A1039}"/>
              </a:ext>
            </a:extLst>
          </p:cNvPr>
          <p:cNvSpPr/>
          <p:nvPr/>
        </p:nvSpPr>
        <p:spPr>
          <a:xfrm>
            <a:off x="366969" y="4112228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3" name="Oval 19">
            <a:extLst>
              <a:ext uri="{FF2B5EF4-FFF2-40B4-BE49-F238E27FC236}">
                <a16:creationId xmlns:a16="http://schemas.microsoft.com/office/drawing/2014/main" id="{79F318E5-6E18-E044-9853-E8EB664D9036}"/>
              </a:ext>
            </a:extLst>
          </p:cNvPr>
          <p:cNvSpPr/>
          <p:nvPr/>
        </p:nvSpPr>
        <p:spPr>
          <a:xfrm>
            <a:off x="1591833" y="4857752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4" name="Oval 20">
            <a:extLst>
              <a:ext uri="{FF2B5EF4-FFF2-40B4-BE49-F238E27FC236}">
                <a16:creationId xmlns:a16="http://schemas.microsoft.com/office/drawing/2014/main" id="{29FA3E99-05A8-B447-8332-8BB1220C8DA8}"/>
              </a:ext>
            </a:extLst>
          </p:cNvPr>
          <p:cNvSpPr/>
          <p:nvPr/>
        </p:nvSpPr>
        <p:spPr>
          <a:xfrm>
            <a:off x="2927392" y="4857752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924D06B8-FA07-4549-B345-FB5D40098AF0}"/>
              </a:ext>
            </a:extLst>
          </p:cNvPr>
          <p:cNvSpPr/>
          <p:nvPr/>
        </p:nvSpPr>
        <p:spPr>
          <a:xfrm>
            <a:off x="5102434" y="4857752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6" name="Oval 22">
            <a:extLst>
              <a:ext uri="{FF2B5EF4-FFF2-40B4-BE49-F238E27FC236}">
                <a16:creationId xmlns:a16="http://schemas.microsoft.com/office/drawing/2014/main" id="{6F23CBBB-95CA-DA48-B43B-F6670F41C81B}"/>
              </a:ext>
            </a:extLst>
          </p:cNvPr>
          <p:cNvSpPr/>
          <p:nvPr/>
        </p:nvSpPr>
        <p:spPr>
          <a:xfrm>
            <a:off x="6780639" y="4857752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E81035D0-CC13-E14E-A0E5-69A8357F88D2}"/>
              </a:ext>
            </a:extLst>
          </p:cNvPr>
          <p:cNvSpPr/>
          <p:nvPr/>
        </p:nvSpPr>
        <p:spPr>
          <a:xfrm>
            <a:off x="7225482" y="4857752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Oval 24">
            <a:extLst>
              <a:ext uri="{FF2B5EF4-FFF2-40B4-BE49-F238E27FC236}">
                <a16:creationId xmlns:a16="http://schemas.microsoft.com/office/drawing/2014/main" id="{F9060D12-7A35-5D43-A072-9E9E75E03E3D}"/>
              </a:ext>
            </a:extLst>
          </p:cNvPr>
          <p:cNvSpPr/>
          <p:nvPr/>
        </p:nvSpPr>
        <p:spPr>
          <a:xfrm>
            <a:off x="7867004" y="4857752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9" name="Oval 25">
            <a:extLst>
              <a:ext uri="{FF2B5EF4-FFF2-40B4-BE49-F238E27FC236}">
                <a16:creationId xmlns:a16="http://schemas.microsoft.com/office/drawing/2014/main" id="{D96DE68C-20D7-4A49-992C-7FCA415EC8A9}"/>
              </a:ext>
            </a:extLst>
          </p:cNvPr>
          <p:cNvSpPr/>
          <p:nvPr/>
        </p:nvSpPr>
        <p:spPr>
          <a:xfrm>
            <a:off x="8308758" y="4857752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30" name="Oval 26">
            <a:extLst>
              <a:ext uri="{FF2B5EF4-FFF2-40B4-BE49-F238E27FC236}">
                <a16:creationId xmlns:a16="http://schemas.microsoft.com/office/drawing/2014/main" id="{889AD89C-A753-7C49-94F2-B6473F034175}"/>
              </a:ext>
            </a:extLst>
          </p:cNvPr>
          <p:cNvSpPr/>
          <p:nvPr/>
        </p:nvSpPr>
        <p:spPr>
          <a:xfrm>
            <a:off x="5681402" y="4857752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1" name="Oval 27">
            <a:extLst>
              <a:ext uri="{FF2B5EF4-FFF2-40B4-BE49-F238E27FC236}">
                <a16:creationId xmlns:a16="http://schemas.microsoft.com/office/drawing/2014/main" id="{4E99AC6D-EA66-754B-BDA7-76294F5C7962}"/>
              </a:ext>
            </a:extLst>
          </p:cNvPr>
          <p:cNvSpPr/>
          <p:nvPr/>
        </p:nvSpPr>
        <p:spPr>
          <a:xfrm>
            <a:off x="6126245" y="4857752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" name="Oval 28">
            <a:extLst>
              <a:ext uri="{FF2B5EF4-FFF2-40B4-BE49-F238E27FC236}">
                <a16:creationId xmlns:a16="http://schemas.microsoft.com/office/drawing/2014/main" id="{5BB06F98-EF2A-234A-8978-FF8CD52A99E7}"/>
              </a:ext>
            </a:extLst>
          </p:cNvPr>
          <p:cNvSpPr/>
          <p:nvPr/>
        </p:nvSpPr>
        <p:spPr>
          <a:xfrm>
            <a:off x="3551918" y="4857752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3" name="Oval 29">
            <a:extLst>
              <a:ext uri="{FF2B5EF4-FFF2-40B4-BE49-F238E27FC236}">
                <a16:creationId xmlns:a16="http://schemas.microsoft.com/office/drawing/2014/main" id="{C8FD4832-8457-6A45-90A5-79EDAA777C9A}"/>
              </a:ext>
            </a:extLst>
          </p:cNvPr>
          <p:cNvSpPr/>
          <p:nvPr/>
        </p:nvSpPr>
        <p:spPr>
          <a:xfrm>
            <a:off x="3996761" y="4857752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4" name="Oval 30">
            <a:extLst>
              <a:ext uri="{FF2B5EF4-FFF2-40B4-BE49-F238E27FC236}">
                <a16:creationId xmlns:a16="http://schemas.microsoft.com/office/drawing/2014/main" id="{FACCE72B-783F-5D4A-9963-1A8B8769300A}"/>
              </a:ext>
            </a:extLst>
          </p:cNvPr>
          <p:cNvSpPr/>
          <p:nvPr/>
        </p:nvSpPr>
        <p:spPr>
          <a:xfrm>
            <a:off x="1121247" y="4857752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5" name="Oval 31">
            <a:extLst>
              <a:ext uri="{FF2B5EF4-FFF2-40B4-BE49-F238E27FC236}">
                <a16:creationId xmlns:a16="http://schemas.microsoft.com/office/drawing/2014/main" id="{9931EBF5-CA57-3443-83E4-7D489ADFA93D}"/>
              </a:ext>
            </a:extLst>
          </p:cNvPr>
          <p:cNvSpPr/>
          <p:nvPr/>
        </p:nvSpPr>
        <p:spPr>
          <a:xfrm>
            <a:off x="2482549" y="4857752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6" name="Oval 32">
            <a:extLst>
              <a:ext uri="{FF2B5EF4-FFF2-40B4-BE49-F238E27FC236}">
                <a16:creationId xmlns:a16="http://schemas.microsoft.com/office/drawing/2014/main" id="{22EF995B-31FF-DF4E-8924-194DE9959C81}"/>
              </a:ext>
            </a:extLst>
          </p:cNvPr>
          <p:cNvSpPr/>
          <p:nvPr/>
        </p:nvSpPr>
        <p:spPr>
          <a:xfrm>
            <a:off x="4680504" y="4857752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7" name="Oval 33">
            <a:extLst>
              <a:ext uri="{FF2B5EF4-FFF2-40B4-BE49-F238E27FC236}">
                <a16:creationId xmlns:a16="http://schemas.microsoft.com/office/drawing/2014/main" id="{E0E06120-A56F-A747-B835-C4CB378E24BA}"/>
              </a:ext>
            </a:extLst>
          </p:cNvPr>
          <p:cNvSpPr/>
          <p:nvPr/>
        </p:nvSpPr>
        <p:spPr>
          <a:xfrm>
            <a:off x="530956" y="4857752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8" name="Oval 34">
            <a:extLst>
              <a:ext uri="{FF2B5EF4-FFF2-40B4-BE49-F238E27FC236}">
                <a16:creationId xmlns:a16="http://schemas.microsoft.com/office/drawing/2014/main" id="{E4612EC9-E36C-C843-A537-19299F9EDE30}"/>
              </a:ext>
            </a:extLst>
          </p:cNvPr>
          <p:cNvSpPr/>
          <p:nvPr/>
        </p:nvSpPr>
        <p:spPr>
          <a:xfrm>
            <a:off x="76200" y="4857752"/>
            <a:ext cx="556055" cy="5189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9" name="Oval 35">
            <a:extLst>
              <a:ext uri="{FF2B5EF4-FFF2-40B4-BE49-F238E27FC236}">
                <a16:creationId xmlns:a16="http://schemas.microsoft.com/office/drawing/2014/main" id="{279D933B-4D4E-3148-ADC5-56941B118102}"/>
              </a:ext>
            </a:extLst>
          </p:cNvPr>
          <p:cNvSpPr/>
          <p:nvPr/>
        </p:nvSpPr>
        <p:spPr>
          <a:xfrm>
            <a:off x="1930869" y="5612287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0" name="Oval 36">
            <a:extLst>
              <a:ext uri="{FF2B5EF4-FFF2-40B4-BE49-F238E27FC236}">
                <a16:creationId xmlns:a16="http://schemas.microsoft.com/office/drawing/2014/main" id="{C8C7E719-394F-D04D-BEA7-FB8A37B17E12}"/>
              </a:ext>
            </a:extLst>
          </p:cNvPr>
          <p:cNvSpPr/>
          <p:nvPr/>
        </p:nvSpPr>
        <p:spPr>
          <a:xfrm>
            <a:off x="1533141" y="5612288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1" name="Oval 37">
            <a:extLst>
              <a:ext uri="{FF2B5EF4-FFF2-40B4-BE49-F238E27FC236}">
                <a16:creationId xmlns:a16="http://schemas.microsoft.com/office/drawing/2014/main" id="{B4E366BB-C17D-4447-9038-1D0D81824E51}"/>
              </a:ext>
            </a:extLst>
          </p:cNvPr>
          <p:cNvSpPr/>
          <p:nvPr/>
        </p:nvSpPr>
        <p:spPr>
          <a:xfrm>
            <a:off x="3123040" y="5681549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2" name="Oval 38">
            <a:extLst>
              <a:ext uri="{FF2B5EF4-FFF2-40B4-BE49-F238E27FC236}">
                <a16:creationId xmlns:a16="http://schemas.microsoft.com/office/drawing/2014/main" id="{00C5A050-6FD3-5149-9B11-0CC9D02E9F08}"/>
              </a:ext>
            </a:extLst>
          </p:cNvPr>
          <p:cNvSpPr/>
          <p:nvPr/>
        </p:nvSpPr>
        <p:spPr>
          <a:xfrm>
            <a:off x="2760576" y="5710374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3" name="Oval 39">
            <a:extLst>
              <a:ext uri="{FF2B5EF4-FFF2-40B4-BE49-F238E27FC236}">
                <a16:creationId xmlns:a16="http://schemas.microsoft.com/office/drawing/2014/main" id="{7B73CB33-E918-D346-B3B0-2425BCABAFC7}"/>
              </a:ext>
            </a:extLst>
          </p:cNvPr>
          <p:cNvSpPr/>
          <p:nvPr/>
        </p:nvSpPr>
        <p:spPr>
          <a:xfrm>
            <a:off x="3854277" y="5710374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4" name="Oval 40">
            <a:extLst>
              <a:ext uri="{FF2B5EF4-FFF2-40B4-BE49-F238E27FC236}">
                <a16:creationId xmlns:a16="http://schemas.microsoft.com/office/drawing/2014/main" id="{1766F93A-4EB9-5A47-B079-5EBE068FB077}"/>
              </a:ext>
            </a:extLst>
          </p:cNvPr>
          <p:cNvSpPr/>
          <p:nvPr/>
        </p:nvSpPr>
        <p:spPr>
          <a:xfrm>
            <a:off x="3502366" y="5686426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5" name="Oval 41">
            <a:extLst>
              <a:ext uri="{FF2B5EF4-FFF2-40B4-BE49-F238E27FC236}">
                <a16:creationId xmlns:a16="http://schemas.microsoft.com/office/drawing/2014/main" id="{32642124-CB3A-F849-8783-34DF77955F4E}"/>
              </a:ext>
            </a:extLst>
          </p:cNvPr>
          <p:cNvSpPr/>
          <p:nvPr/>
        </p:nvSpPr>
        <p:spPr>
          <a:xfrm>
            <a:off x="5328594" y="5703661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6" name="Oval 42">
            <a:extLst>
              <a:ext uri="{FF2B5EF4-FFF2-40B4-BE49-F238E27FC236}">
                <a16:creationId xmlns:a16="http://schemas.microsoft.com/office/drawing/2014/main" id="{DBAA99FC-33BF-2549-B63A-2268062AA624}"/>
              </a:ext>
            </a:extLst>
          </p:cNvPr>
          <p:cNvSpPr/>
          <p:nvPr/>
        </p:nvSpPr>
        <p:spPr>
          <a:xfrm>
            <a:off x="4976683" y="5679713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7" name="Oval 43">
            <a:extLst>
              <a:ext uri="{FF2B5EF4-FFF2-40B4-BE49-F238E27FC236}">
                <a16:creationId xmlns:a16="http://schemas.microsoft.com/office/drawing/2014/main" id="{2A90D2BF-9C31-4241-BF97-555F46893067}"/>
              </a:ext>
            </a:extLst>
          </p:cNvPr>
          <p:cNvSpPr/>
          <p:nvPr/>
        </p:nvSpPr>
        <p:spPr>
          <a:xfrm>
            <a:off x="5989297" y="5679713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8" name="Oval 44">
            <a:extLst>
              <a:ext uri="{FF2B5EF4-FFF2-40B4-BE49-F238E27FC236}">
                <a16:creationId xmlns:a16="http://schemas.microsoft.com/office/drawing/2014/main" id="{5652F8A5-AF5D-FF4A-B3EE-3FF39D723857}"/>
              </a:ext>
            </a:extLst>
          </p:cNvPr>
          <p:cNvSpPr/>
          <p:nvPr/>
        </p:nvSpPr>
        <p:spPr>
          <a:xfrm>
            <a:off x="5637386" y="5655765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9" name="Oval 45">
            <a:extLst>
              <a:ext uri="{FF2B5EF4-FFF2-40B4-BE49-F238E27FC236}">
                <a16:creationId xmlns:a16="http://schemas.microsoft.com/office/drawing/2014/main" id="{4F8B8BD1-7B7C-A649-824B-617F7961F689}"/>
              </a:ext>
            </a:extLst>
          </p:cNvPr>
          <p:cNvSpPr/>
          <p:nvPr/>
        </p:nvSpPr>
        <p:spPr>
          <a:xfrm>
            <a:off x="7035819" y="5703661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0" name="Oval 46">
            <a:extLst>
              <a:ext uri="{FF2B5EF4-FFF2-40B4-BE49-F238E27FC236}">
                <a16:creationId xmlns:a16="http://schemas.microsoft.com/office/drawing/2014/main" id="{ADC124CE-7CBB-4744-A86E-0C87D34C974E}"/>
              </a:ext>
            </a:extLst>
          </p:cNvPr>
          <p:cNvSpPr/>
          <p:nvPr/>
        </p:nvSpPr>
        <p:spPr>
          <a:xfrm>
            <a:off x="6683908" y="5679713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1" name="Oval 47">
            <a:extLst>
              <a:ext uri="{FF2B5EF4-FFF2-40B4-BE49-F238E27FC236}">
                <a16:creationId xmlns:a16="http://schemas.microsoft.com/office/drawing/2014/main" id="{70A5B3D8-5533-EE42-8912-EC57DC872E33}"/>
              </a:ext>
            </a:extLst>
          </p:cNvPr>
          <p:cNvSpPr/>
          <p:nvPr/>
        </p:nvSpPr>
        <p:spPr>
          <a:xfrm>
            <a:off x="4408273" y="5639421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2" name="Oval 48">
            <a:extLst>
              <a:ext uri="{FF2B5EF4-FFF2-40B4-BE49-F238E27FC236}">
                <a16:creationId xmlns:a16="http://schemas.microsoft.com/office/drawing/2014/main" id="{D3F5BA21-2766-4443-933F-C834BE801CDC}"/>
              </a:ext>
            </a:extLst>
          </p:cNvPr>
          <p:cNvSpPr/>
          <p:nvPr/>
        </p:nvSpPr>
        <p:spPr>
          <a:xfrm>
            <a:off x="4135654" y="5686426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1077C279-2B29-0E41-AB14-50D6B9D45A8B}"/>
              </a:ext>
            </a:extLst>
          </p:cNvPr>
          <p:cNvSpPr/>
          <p:nvPr/>
        </p:nvSpPr>
        <p:spPr>
          <a:xfrm>
            <a:off x="6464389" y="5445628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4" name="Oval 50">
            <a:extLst>
              <a:ext uri="{FF2B5EF4-FFF2-40B4-BE49-F238E27FC236}">
                <a16:creationId xmlns:a16="http://schemas.microsoft.com/office/drawing/2014/main" id="{4D02650C-FFD0-AF49-8D9E-F6230BA27359}"/>
              </a:ext>
            </a:extLst>
          </p:cNvPr>
          <p:cNvSpPr/>
          <p:nvPr/>
        </p:nvSpPr>
        <p:spPr>
          <a:xfrm>
            <a:off x="6191770" y="5492633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5" name="Oval 51">
            <a:extLst>
              <a:ext uri="{FF2B5EF4-FFF2-40B4-BE49-F238E27FC236}">
                <a16:creationId xmlns:a16="http://schemas.microsoft.com/office/drawing/2014/main" id="{24D7FE60-36AC-3B4F-BFE7-523C5C73E608}"/>
              </a:ext>
            </a:extLst>
          </p:cNvPr>
          <p:cNvSpPr/>
          <p:nvPr/>
        </p:nvSpPr>
        <p:spPr>
          <a:xfrm>
            <a:off x="7546768" y="5537817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6" name="Oval 52">
            <a:extLst>
              <a:ext uri="{FF2B5EF4-FFF2-40B4-BE49-F238E27FC236}">
                <a16:creationId xmlns:a16="http://schemas.microsoft.com/office/drawing/2014/main" id="{F839C854-C37F-E644-A720-3F859F1EB867}"/>
              </a:ext>
            </a:extLst>
          </p:cNvPr>
          <p:cNvSpPr/>
          <p:nvPr/>
        </p:nvSpPr>
        <p:spPr>
          <a:xfrm>
            <a:off x="7274149" y="558482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7" name="Oval 53">
            <a:extLst>
              <a:ext uri="{FF2B5EF4-FFF2-40B4-BE49-F238E27FC236}">
                <a16:creationId xmlns:a16="http://schemas.microsoft.com/office/drawing/2014/main" id="{591641C1-A98B-4A47-8B63-724D28C0F247}"/>
              </a:ext>
            </a:extLst>
          </p:cNvPr>
          <p:cNvSpPr/>
          <p:nvPr/>
        </p:nvSpPr>
        <p:spPr>
          <a:xfrm>
            <a:off x="8168204" y="5673178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8" name="Oval 54">
            <a:extLst>
              <a:ext uri="{FF2B5EF4-FFF2-40B4-BE49-F238E27FC236}">
                <a16:creationId xmlns:a16="http://schemas.microsoft.com/office/drawing/2014/main" id="{31F19ADD-0A58-E342-8483-016CBBFCB870}"/>
              </a:ext>
            </a:extLst>
          </p:cNvPr>
          <p:cNvSpPr/>
          <p:nvPr/>
        </p:nvSpPr>
        <p:spPr>
          <a:xfrm>
            <a:off x="7895585" y="5720183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9" name="Oval 55">
            <a:extLst>
              <a:ext uri="{FF2B5EF4-FFF2-40B4-BE49-F238E27FC236}">
                <a16:creationId xmlns:a16="http://schemas.microsoft.com/office/drawing/2014/main" id="{183CF1BF-D3A3-6043-8F8D-FDFA843AA0B0}"/>
              </a:ext>
            </a:extLst>
          </p:cNvPr>
          <p:cNvSpPr/>
          <p:nvPr/>
        </p:nvSpPr>
        <p:spPr>
          <a:xfrm>
            <a:off x="4612539" y="6066407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0" name="Oval 56">
            <a:extLst>
              <a:ext uri="{FF2B5EF4-FFF2-40B4-BE49-F238E27FC236}">
                <a16:creationId xmlns:a16="http://schemas.microsoft.com/office/drawing/2014/main" id="{A5F27C44-8D4E-3242-9289-D7CE56F0789A}"/>
              </a:ext>
            </a:extLst>
          </p:cNvPr>
          <p:cNvSpPr/>
          <p:nvPr/>
        </p:nvSpPr>
        <p:spPr>
          <a:xfrm>
            <a:off x="4250075" y="6095232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1" name="Oval 57">
            <a:extLst>
              <a:ext uri="{FF2B5EF4-FFF2-40B4-BE49-F238E27FC236}">
                <a16:creationId xmlns:a16="http://schemas.microsoft.com/office/drawing/2014/main" id="{F170CC8E-D09D-EB4B-B4F4-273BD09F9F38}"/>
              </a:ext>
            </a:extLst>
          </p:cNvPr>
          <p:cNvSpPr/>
          <p:nvPr/>
        </p:nvSpPr>
        <p:spPr>
          <a:xfrm>
            <a:off x="6488969" y="6030869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2" name="Oval 58">
            <a:extLst>
              <a:ext uri="{FF2B5EF4-FFF2-40B4-BE49-F238E27FC236}">
                <a16:creationId xmlns:a16="http://schemas.microsoft.com/office/drawing/2014/main" id="{D033A19E-E45B-2A44-9EEF-66A42CD817F1}"/>
              </a:ext>
            </a:extLst>
          </p:cNvPr>
          <p:cNvSpPr/>
          <p:nvPr/>
        </p:nvSpPr>
        <p:spPr>
          <a:xfrm>
            <a:off x="6126505" y="6059694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3" name="Oval 59">
            <a:extLst>
              <a:ext uri="{FF2B5EF4-FFF2-40B4-BE49-F238E27FC236}">
                <a16:creationId xmlns:a16="http://schemas.microsoft.com/office/drawing/2014/main" id="{06075D16-1F69-B045-AFB3-4807B3C47819}"/>
              </a:ext>
            </a:extLst>
          </p:cNvPr>
          <p:cNvSpPr/>
          <p:nvPr/>
        </p:nvSpPr>
        <p:spPr>
          <a:xfrm>
            <a:off x="7705922" y="6081077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4" name="Oval 60">
            <a:extLst>
              <a:ext uri="{FF2B5EF4-FFF2-40B4-BE49-F238E27FC236}">
                <a16:creationId xmlns:a16="http://schemas.microsoft.com/office/drawing/2014/main" id="{F106D9D7-D3FA-B143-A7F2-C2017AA3E5AA}"/>
              </a:ext>
            </a:extLst>
          </p:cNvPr>
          <p:cNvSpPr/>
          <p:nvPr/>
        </p:nvSpPr>
        <p:spPr>
          <a:xfrm>
            <a:off x="7343458" y="6109902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5" name="Oval 61">
            <a:extLst>
              <a:ext uri="{FF2B5EF4-FFF2-40B4-BE49-F238E27FC236}">
                <a16:creationId xmlns:a16="http://schemas.microsoft.com/office/drawing/2014/main" id="{2F96802E-E3A2-7344-9E37-5BBA9DA0225E}"/>
              </a:ext>
            </a:extLst>
          </p:cNvPr>
          <p:cNvSpPr/>
          <p:nvPr/>
        </p:nvSpPr>
        <p:spPr>
          <a:xfrm>
            <a:off x="8531826" y="6093451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6" name="Oval 62">
            <a:extLst>
              <a:ext uri="{FF2B5EF4-FFF2-40B4-BE49-F238E27FC236}">
                <a16:creationId xmlns:a16="http://schemas.microsoft.com/office/drawing/2014/main" id="{F8083B17-ABE3-BC4E-A2EA-EABF46B3A98A}"/>
              </a:ext>
            </a:extLst>
          </p:cNvPr>
          <p:cNvSpPr/>
          <p:nvPr/>
        </p:nvSpPr>
        <p:spPr>
          <a:xfrm>
            <a:off x="8169362" y="6122276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7" name="TextBox 63">
            <a:extLst>
              <a:ext uri="{FF2B5EF4-FFF2-40B4-BE49-F238E27FC236}">
                <a16:creationId xmlns:a16="http://schemas.microsoft.com/office/drawing/2014/main" id="{C467FBF2-106F-564D-903F-3B5D2742E7FD}"/>
              </a:ext>
            </a:extLst>
          </p:cNvPr>
          <p:cNvSpPr txBox="1"/>
          <p:nvPr/>
        </p:nvSpPr>
        <p:spPr>
          <a:xfrm>
            <a:off x="8531826" y="5445628"/>
            <a:ext cx="5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etc</a:t>
            </a:r>
            <a:endParaRPr lang="en-US" dirty="0"/>
          </a:p>
        </p:txBody>
      </p:sp>
      <p:cxnSp>
        <p:nvCxnSpPr>
          <p:cNvPr id="68" name="Straight Connector 65">
            <a:extLst>
              <a:ext uri="{FF2B5EF4-FFF2-40B4-BE49-F238E27FC236}">
                <a16:creationId xmlns:a16="http://schemas.microsoft.com/office/drawing/2014/main" id="{7B3AFAF4-3D47-B94D-AE71-8F895331E3B1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4412261" y="2042984"/>
            <a:ext cx="1643450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6">
            <a:extLst>
              <a:ext uri="{FF2B5EF4-FFF2-40B4-BE49-F238E27FC236}">
                <a16:creationId xmlns:a16="http://schemas.microsoft.com/office/drawing/2014/main" id="{DA4FE9CE-231D-5144-A1EE-473806D05E0E}"/>
              </a:ext>
            </a:extLst>
          </p:cNvPr>
          <p:cNvCxnSpPr>
            <a:stCxn id="8" idx="4"/>
            <a:endCxn id="10" idx="0"/>
          </p:cNvCxnSpPr>
          <p:nvPr/>
        </p:nvCxnSpPr>
        <p:spPr>
          <a:xfrm flipH="1">
            <a:off x="2678197" y="2042984"/>
            <a:ext cx="1734064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E6DDD0A-599C-544E-94F0-39DC13E3C0A5}"/>
              </a:ext>
            </a:extLst>
          </p:cNvPr>
          <p:cNvCxnSpPr>
            <a:stCxn id="9" idx="4"/>
            <a:endCxn id="11" idx="0"/>
          </p:cNvCxnSpPr>
          <p:nvPr/>
        </p:nvCxnSpPr>
        <p:spPr>
          <a:xfrm>
            <a:off x="6055711" y="2837935"/>
            <a:ext cx="1725826" cy="375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2">
            <a:extLst>
              <a:ext uri="{FF2B5EF4-FFF2-40B4-BE49-F238E27FC236}">
                <a16:creationId xmlns:a16="http://schemas.microsoft.com/office/drawing/2014/main" id="{30CA0B1B-1D6F-014A-A722-8ED1AB0F7947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5512012" y="2837935"/>
            <a:ext cx="543699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5">
            <a:extLst>
              <a:ext uri="{FF2B5EF4-FFF2-40B4-BE49-F238E27FC236}">
                <a16:creationId xmlns:a16="http://schemas.microsoft.com/office/drawing/2014/main" id="{E16FBB9F-5FD3-6942-A1C1-143FCE46B57B}"/>
              </a:ext>
            </a:extLst>
          </p:cNvPr>
          <p:cNvCxnSpPr>
            <a:stCxn id="11" idx="4"/>
            <a:endCxn id="17" idx="0"/>
          </p:cNvCxnSpPr>
          <p:nvPr/>
        </p:nvCxnSpPr>
        <p:spPr>
          <a:xfrm>
            <a:off x="7781537" y="3731998"/>
            <a:ext cx="541637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285C95B-98F9-FE41-8563-F7638DC7BA0D}"/>
              </a:ext>
            </a:extLst>
          </p:cNvPr>
          <p:cNvCxnSpPr>
            <a:stCxn id="11" idx="4"/>
            <a:endCxn id="18" idx="0"/>
          </p:cNvCxnSpPr>
          <p:nvPr/>
        </p:nvCxnSpPr>
        <p:spPr>
          <a:xfrm flipH="1">
            <a:off x="7367584" y="3731998"/>
            <a:ext cx="413953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3936EB2-CBE2-A545-B99A-175EA349EC90}"/>
              </a:ext>
            </a:extLst>
          </p:cNvPr>
          <p:cNvCxnSpPr>
            <a:stCxn id="12" idx="4"/>
            <a:endCxn id="15" idx="0"/>
          </p:cNvCxnSpPr>
          <p:nvPr/>
        </p:nvCxnSpPr>
        <p:spPr>
          <a:xfrm>
            <a:off x="5512012" y="3758642"/>
            <a:ext cx="549876" cy="348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9F776B6-664A-4B43-ABDF-4770124EBFA9}"/>
              </a:ext>
            </a:extLst>
          </p:cNvPr>
          <p:cNvCxnSpPr>
            <a:stCxn id="12" idx="4"/>
            <a:endCxn id="19" idx="0"/>
          </p:cNvCxnSpPr>
          <p:nvPr/>
        </p:nvCxnSpPr>
        <p:spPr>
          <a:xfrm flipH="1">
            <a:off x="5138220" y="3758642"/>
            <a:ext cx="373792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7D0E2F-4B0C-B947-8217-C8047861800F}"/>
              </a:ext>
            </a:extLst>
          </p:cNvPr>
          <p:cNvCxnSpPr>
            <a:stCxn id="13" idx="4"/>
            <a:endCxn id="16" idx="0"/>
          </p:cNvCxnSpPr>
          <p:nvPr/>
        </p:nvCxnSpPr>
        <p:spPr>
          <a:xfrm>
            <a:off x="3372234" y="3758642"/>
            <a:ext cx="595184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5ED2E5B-807D-B44A-953C-A07F899012E1}"/>
              </a:ext>
            </a:extLst>
          </p:cNvPr>
          <p:cNvCxnSpPr>
            <a:stCxn id="13" idx="4"/>
            <a:endCxn id="20" idx="0"/>
          </p:cNvCxnSpPr>
          <p:nvPr/>
        </p:nvCxnSpPr>
        <p:spPr>
          <a:xfrm flipH="1">
            <a:off x="2880024" y="3758642"/>
            <a:ext cx="492210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18E2DD-3EED-FC46-858B-992473FA493E}"/>
              </a:ext>
            </a:extLst>
          </p:cNvPr>
          <p:cNvCxnSpPr>
            <a:stCxn id="14" idx="4"/>
            <a:endCxn id="21" idx="0"/>
          </p:cNvCxnSpPr>
          <p:nvPr/>
        </p:nvCxnSpPr>
        <p:spPr>
          <a:xfrm>
            <a:off x="787613" y="3731998"/>
            <a:ext cx="804221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238180-B67C-434F-9EDE-F40B887B83F7}"/>
              </a:ext>
            </a:extLst>
          </p:cNvPr>
          <p:cNvCxnSpPr>
            <a:stCxn id="14" idx="4"/>
            <a:endCxn id="22" idx="0"/>
          </p:cNvCxnSpPr>
          <p:nvPr/>
        </p:nvCxnSpPr>
        <p:spPr>
          <a:xfrm flipH="1">
            <a:off x="644997" y="3731998"/>
            <a:ext cx="142616" cy="380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151CEF6-9DEC-B241-9CCB-D11EC5291876}"/>
              </a:ext>
            </a:extLst>
          </p:cNvPr>
          <p:cNvCxnSpPr>
            <a:stCxn id="10" idx="4"/>
            <a:endCxn id="14" idx="7"/>
          </p:cNvCxnSpPr>
          <p:nvPr/>
        </p:nvCxnSpPr>
        <p:spPr>
          <a:xfrm flipH="1">
            <a:off x="1102165" y="2837935"/>
            <a:ext cx="1576032" cy="45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9555CC-D884-EF4E-BEE5-2CF60824F54B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>
            <a:off x="2678197" y="2837935"/>
            <a:ext cx="694037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28E930-FA34-4741-80B0-A7FA239DBB3E}"/>
              </a:ext>
            </a:extLst>
          </p:cNvPr>
          <p:cNvCxnSpPr>
            <a:stCxn id="16" idx="4"/>
            <a:endCxn id="33" idx="0"/>
          </p:cNvCxnSpPr>
          <p:nvPr/>
        </p:nvCxnSpPr>
        <p:spPr>
          <a:xfrm>
            <a:off x="3967418" y="462220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05375FF-AE1A-1245-8732-F6296AC4B560}"/>
              </a:ext>
            </a:extLst>
          </p:cNvPr>
          <p:cNvCxnSpPr>
            <a:stCxn id="16" idx="4"/>
            <a:endCxn id="32" idx="0"/>
          </p:cNvCxnSpPr>
          <p:nvPr/>
        </p:nvCxnSpPr>
        <p:spPr>
          <a:xfrm flipH="1">
            <a:off x="3829946" y="462220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37F41A8-5353-9C4D-B343-6907BE72CBA2}"/>
              </a:ext>
            </a:extLst>
          </p:cNvPr>
          <p:cNvCxnSpPr/>
          <p:nvPr/>
        </p:nvCxnSpPr>
        <p:spPr>
          <a:xfrm>
            <a:off x="2858921" y="4628641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695C23B-B48E-BD40-A3D5-4B9DF0033969}"/>
              </a:ext>
            </a:extLst>
          </p:cNvPr>
          <p:cNvCxnSpPr/>
          <p:nvPr/>
        </p:nvCxnSpPr>
        <p:spPr>
          <a:xfrm flipH="1">
            <a:off x="2721449" y="4628641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0E41615-F758-FD47-B2E1-E244FD897561}"/>
              </a:ext>
            </a:extLst>
          </p:cNvPr>
          <p:cNvCxnSpPr/>
          <p:nvPr/>
        </p:nvCxnSpPr>
        <p:spPr>
          <a:xfrm>
            <a:off x="5108876" y="4628641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93C1BD8-8FD7-1D41-961E-45D64E6FB345}"/>
              </a:ext>
            </a:extLst>
          </p:cNvPr>
          <p:cNvCxnSpPr/>
          <p:nvPr/>
        </p:nvCxnSpPr>
        <p:spPr>
          <a:xfrm flipH="1">
            <a:off x="4971404" y="4628641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FC6D387-DDE4-7547-8D15-BFA1A4E478FC}"/>
              </a:ext>
            </a:extLst>
          </p:cNvPr>
          <p:cNvCxnSpPr/>
          <p:nvPr/>
        </p:nvCxnSpPr>
        <p:spPr>
          <a:xfrm>
            <a:off x="6059572" y="4613799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F9AE3D3-6326-6E4B-B692-E3798ADD54AF}"/>
              </a:ext>
            </a:extLst>
          </p:cNvPr>
          <p:cNvCxnSpPr/>
          <p:nvPr/>
        </p:nvCxnSpPr>
        <p:spPr>
          <a:xfrm flipH="1">
            <a:off x="5922100" y="4613799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242ADC9-A85C-F548-AAE9-C32C3C7F4391}"/>
              </a:ext>
            </a:extLst>
          </p:cNvPr>
          <p:cNvCxnSpPr/>
          <p:nvPr/>
        </p:nvCxnSpPr>
        <p:spPr>
          <a:xfrm>
            <a:off x="7295762" y="462607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66B9C3F-129D-F84E-9ABA-48AF1D98C3CE}"/>
              </a:ext>
            </a:extLst>
          </p:cNvPr>
          <p:cNvCxnSpPr/>
          <p:nvPr/>
        </p:nvCxnSpPr>
        <p:spPr>
          <a:xfrm flipH="1">
            <a:off x="7158290" y="462607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2132C83-678F-2242-B298-ACE17F45CCDA}"/>
              </a:ext>
            </a:extLst>
          </p:cNvPr>
          <p:cNvCxnSpPr/>
          <p:nvPr/>
        </p:nvCxnSpPr>
        <p:spPr>
          <a:xfrm>
            <a:off x="8297688" y="4628641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11C1591-F2FE-2349-AD1A-4287B1E0D0A9}"/>
              </a:ext>
            </a:extLst>
          </p:cNvPr>
          <p:cNvCxnSpPr/>
          <p:nvPr/>
        </p:nvCxnSpPr>
        <p:spPr>
          <a:xfrm flipH="1">
            <a:off x="8160216" y="4628641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8B6639A-55CB-C143-8AB1-A2F7EFD6D38B}"/>
              </a:ext>
            </a:extLst>
          </p:cNvPr>
          <p:cNvCxnSpPr/>
          <p:nvPr/>
        </p:nvCxnSpPr>
        <p:spPr>
          <a:xfrm>
            <a:off x="1524258" y="4628641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81D523E-55C7-7542-A958-672AE3AC1342}"/>
              </a:ext>
            </a:extLst>
          </p:cNvPr>
          <p:cNvCxnSpPr/>
          <p:nvPr/>
        </p:nvCxnSpPr>
        <p:spPr>
          <a:xfrm flipH="1">
            <a:off x="1386786" y="4628641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8EDF4B0-F2CD-2949-A619-2DCE19421C9A}"/>
              </a:ext>
            </a:extLst>
          </p:cNvPr>
          <p:cNvCxnSpPr/>
          <p:nvPr/>
        </p:nvCxnSpPr>
        <p:spPr>
          <a:xfrm>
            <a:off x="598792" y="4640224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BA35173-A2CD-9040-BF78-73B1C1C55CE7}"/>
              </a:ext>
            </a:extLst>
          </p:cNvPr>
          <p:cNvCxnSpPr/>
          <p:nvPr/>
        </p:nvCxnSpPr>
        <p:spPr>
          <a:xfrm flipH="1">
            <a:off x="461320" y="4640224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74514AE-CF88-3844-B511-30F46530E642}"/>
              </a:ext>
            </a:extLst>
          </p:cNvPr>
          <p:cNvCxnSpPr>
            <a:endCxn id="39" idx="0"/>
          </p:cNvCxnSpPr>
          <p:nvPr/>
        </p:nvCxnSpPr>
        <p:spPr>
          <a:xfrm>
            <a:off x="1845663" y="5366191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BD275DE-508A-0B4B-95DE-3057747C1BE3}"/>
              </a:ext>
            </a:extLst>
          </p:cNvPr>
          <p:cNvCxnSpPr>
            <a:endCxn id="39" idx="0"/>
          </p:cNvCxnSpPr>
          <p:nvPr/>
        </p:nvCxnSpPr>
        <p:spPr>
          <a:xfrm>
            <a:off x="1972663" y="5493191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346D84A-4DCE-F34E-B4DE-B10726CEBDD9}"/>
              </a:ext>
            </a:extLst>
          </p:cNvPr>
          <p:cNvCxnSpPr>
            <a:stCxn id="23" idx="4"/>
          </p:cNvCxnSpPr>
          <p:nvPr/>
        </p:nvCxnSpPr>
        <p:spPr>
          <a:xfrm>
            <a:off x="1869861" y="5376736"/>
            <a:ext cx="403071" cy="387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230C4C-64EF-F249-951F-C2562451BFE2}"/>
              </a:ext>
            </a:extLst>
          </p:cNvPr>
          <p:cNvCxnSpPr>
            <a:stCxn id="23" idx="4"/>
            <a:endCxn id="40" idx="0"/>
          </p:cNvCxnSpPr>
          <p:nvPr/>
        </p:nvCxnSpPr>
        <p:spPr>
          <a:xfrm flipH="1">
            <a:off x="1722804" y="5376736"/>
            <a:ext cx="147057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9A47B7E-0340-344D-A642-57910BDDA113}"/>
              </a:ext>
            </a:extLst>
          </p:cNvPr>
          <p:cNvCxnSpPr>
            <a:endCxn id="42" idx="0"/>
          </p:cNvCxnSpPr>
          <p:nvPr/>
        </p:nvCxnSpPr>
        <p:spPr>
          <a:xfrm flipH="1">
            <a:off x="2950239" y="5380854"/>
            <a:ext cx="235101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5F3BEFC-D4BA-1245-A2B3-AF1AD3CEDDCB}"/>
              </a:ext>
            </a:extLst>
          </p:cNvPr>
          <p:cNvCxnSpPr>
            <a:endCxn id="42" idx="0"/>
          </p:cNvCxnSpPr>
          <p:nvPr/>
        </p:nvCxnSpPr>
        <p:spPr>
          <a:xfrm flipH="1">
            <a:off x="3077239" y="5507854"/>
            <a:ext cx="235102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A4101D4-5606-AF4E-B220-6DDD94CFF5E6}"/>
              </a:ext>
            </a:extLst>
          </p:cNvPr>
          <p:cNvCxnSpPr/>
          <p:nvPr/>
        </p:nvCxnSpPr>
        <p:spPr>
          <a:xfrm flipH="1">
            <a:off x="3656697" y="5341803"/>
            <a:ext cx="102780" cy="486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9F602E9-0507-AE40-A96E-1D9B247062E1}"/>
              </a:ext>
            </a:extLst>
          </p:cNvPr>
          <p:cNvCxnSpPr/>
          <p:nvPr/>
        </p:nvCxnSpPr>
        <p:spPr>
          <a:xfrm>
            <a:off x="3177209" y="5376736"/>
            <a:ext cx="241395" cy="355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5FD6C09-D9ED-3848-980C-5C2711A4D5F1}"/>
              </a:ext>
            </a:extLst>
          </p:cNvPr>
          <p:cNvCxnSpPr>
            <a:stCxn id="32" idx="4"/>
            <a:endCxn id="43" idx="0"/>
          </p:cNvCxnSpPr>
          <p:nvPr/>
        </p:nvCxnSpPr>
        <p:spPr>
          <a:xfrm>
            <a:off x="3829946" y="5376736"/>
            <a:ext cx="213994" cy="33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9A95BD2-BEBA-674B-9FE0-3C2A8BD354CC}"/>
              </a:ext>
            </a:extLst>
          </p:cNvPr>
          <p:cNvCxnSpPr>
            <a:stCxn id="33" idx="4"/>
            <a:endCxn id="52" idx="0"/>
          </p:cNvCxnSpPr>
          <p:nvPr/>
        </p:nvCxnSpPr>
        <p:spPr>
          <a:xfrm>
            <a:off x="4274789" y="5376736"/>
            <a:ext cx="50528" cy="309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36AA4CC-62A8-7E4B-9BC3-10A7323C68D2}"/>
              </a:ext>
            </a:extLst>
          </p:cNvPr>
          <p:cNvCxnSpPr>
            <a:stCxn id="33" idx="4"/>
            <a:endCxn id="51" idx="0"/>
          </p:cNvCxnSpPr>
          <p:nvPr/>
        </p:nvCxnSpPr>
        <p:spPr>
          <a:xfrm>
            <a:off x="4274789" y="5376736"/>
            <a:ext cx="349983" cy="262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EC1A575-4179-964A-A2CA-56B953611AF7}"/>
              </a:ext>
            </a:extLst>
          </p:cNvPr>
          <p:cNvCxnSpPr>
            <a:stCxn id="25" idx="4"/>
            <a:endCxn id="46" idx="0"/>
          </p:cNvCxnSpPr>
          <p:nvPr/>
        </p:nvCxnSpPr>
        <p:spPr>
          <a:xfrm flipH="1">
            <a:off x="5166346" y="5376736"/>
            <a:ext cx="214116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235C426-6E4C-5C4C-9BB4-DA1C6FA35780}"/>
              </a:ext>
            </a:extLst>
          </p:cNvPr>
          <p:cNvCxnSpPr>
            <a:stCxn id="25" idx="4"/>
            <a:endCxn id="45" idx="0"/>
          </p:cNvCxnSpPr>
          <p:nvPr/>
        </p:nvCxnSpPr>
        <p:spPr>
          <a:xfrm>
            <a:off x="5380462" y="5376736"/>
            <a:ext cx="13779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64E5E27-7FF7-A14F-A9C3-B24DDD952129}"/>
              </a:ext>
            </a:extLst>
          </p:cNvPr>
          <p:cNvCxnSpPr>
            <a:stCxn id="30" idx="4"/>
            <a:endCxn id="48" idx="0"/>
          </p:cNvCxnSpPr>
          <p:nvPr/>
        </p:nvCxnSpPr>
        <p:spPr>
          <a:xfrm flipH="1">
            <a:off x="5827049" y="5376736"/>
            <a:ext cx="132381" cy="27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22386AF-7D5D-0948-A6BD-AF2CCED83351}"/>
              </a:ext>
            </a:extLst>
          </p:cNvPr>
          <p:cNvCxnSpPr>
            <a:stCxn id="30" idx="4"/>
            <a:endCxn id="47" idx="0"/>
          </p:cNvCxnSpPr>
          <p:nvPr/>
        </p:nvCxnSpPr>
        <p:spPr>
          <a:xfrm>
            <a:off x="5959430" y="5376736"/>
            <a:ext cx="219530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2580FA5-7A10-474E-871B-8A7512593994}"/>
              </a:ext>
            </a:extLst>
          </p:cNvPr>
          <p:cNvCxnSpPr>
            <a:stCxn id="31" idx="4"/>
            <a:endCxn id="54" idx="0"/>
          </p:cNvCxnSpPr>
          <p:nvPr/>
        </p:nvCxnSpPr>
        <p:spPr>
          <a:xfrm flipH="1">
            <a:off x="6381433" y="5376736"/>
            <a:ext cx="22840" cy="115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F6B92FC-D269-AD43-87BE-7CCDC4A1ECBC}"/>
              </a:ext>
            </a:extLst>
          </p:cNvPr>
          <p:cNvCxnSpPr>
            <a:stCxn id="31" idx="4"/>
            <a:endCxn id="53" idx="0"/>
          </p:cNvCxnSpPr>
          <p:nvPr/>
        </p:nvCxnSpPr>
        <p:spPr>
          <a:xfrm>
            <a:off x="6404273" y="5376736"/>
            <a:ext cx="276615" cy="68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5D69451-FEF4-6D44-91E8-1C055835A5E8}"/>
              </a:ext>
            </a:extLst>
          </p:cNvPr>
          <p:cNvCxnSpPr>
            <a:stCxn id="26" idx="4"/>
            <a:endCxn id="50" idx="7"/>
          </p:cNvCxnSpPr>
          <p:nvPr/>
        </p:nvCxnSpPr>
        <p:spPr>
          <a:xfrm flipH="1">
            <a:off x="7007683" y="5376736"/>
            <a:ext cx="50984" cy="355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F5A7720-18B1-6C4D-B3AB-CD734C3755A1}"/>
              </a:ext>
            </a:extLst>
          </p:cNvPr>
          <p:cNvCxnSpPr>
            <a:stCxn id="26" idx="4"/>
            <a:endCxn id="49" idx="0"/>
          </p:cNvCxnSpPr>
          <p:nvPr/>
        </p:nvCxnSpPr>
        <p:spPr>
          <a:xfrm>
            <a:off x="7058667" y="5376736"/>
            <a:ext cx="16681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ED1E4E9-3A9F-6447-9E2E-971E54FFDE5C}"/>
              </a:ext>
            </a:extLst>
          </p:cNvPr>
          <p:cNvCxnSpPr>
            <a:stCxn id="27" idx="4"/>
            <a:endCxn id="56" idx="0"/>
          </p:cNvCxnSpPr>
          <p:nvPr/>
        </p:nvCxnSpPr>
        <p:spPr>
          <a:xfrm flipH="1">
            <a:off x="7463812" y="5376736"/>
            <a:ext cx="39698" cy="208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D1FB323-3050-204F-96BE-A0EAE7F08E4C}"/>
              </a:ext>
            </a:extLst>
          </p:cNvPr>
          <p:cNvCxnSpPr>
            <a:stCxn id="27" idx="4"/>
            <a:endCxn id="55" idx="0"/>
          </p:cNvCxnSpPr>
          <p:nvPr/>
        </p:nvCxnSpPr>
        <p:spPr>
          <a:xfrm>
            <a:off x="7503510" y="5376736"/>
            <a:ext cx="259757" cy="161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AE9A17-86C4-F04E-AE38-AD61481D6878}"/>
              </a:ext>
            </a:extLst>
          </p:cNvPr>
          <p:cNvCxnSpPr>
            <a:stCxn id="28" idx="4"/>
            <a:endCxn id="58" idx="0"/>
          </p:cNvCxnSpPr>
          <p:nvPr/>
        </p:nvCxnSpPr>
        <p:spPr>
          <a:xfrm flipH="1">
            <a:off x="8085248" y="5376736"/>
            <a:ext cx="59784" cy="343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C10E3D4-FF78-8C4F-9555-434256DA5D52}"/>
              </a:ext>
            </a:extLst>
          </p:cNvPr>
          <p:cNvCxnSpPr>
            <a:stCxn id="28" idx="4"/>
            <a:endCxn id="57" idx="0"/>
          </p:cNvCxnSpPr>
          <p:nvPr/>
        </p:nvCxnSpPr>
        <p:spPr>
          <a:xfrm>
            <a:off x="8145032" y="5376736"/>
            <a:ext cx="239671" cy="29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D792173-E717-ED4C-9C22-5E9FFF6A2006}"/>
              </a:ext>
            </a:extLst>
          </p:cNvPr>
          <p:cNvSpPr txBox="1"/>
          <p:nvPr/>
        </p:nvSpPr>
        <p:spPr>
          <a:xfrm>
            <a:off x="5610868" y="1371600"/>
            <a:ext cx="2592288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存在大量的重复计算</a:t>
            </a:r>
            <a:r>
              <a:rPr lang="en-US" altLang="zh-CN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如何避免？</a:t>
            </a:r>
          </a:p>
        </p:txBody>
      </p:sp>
    </p:spTree>
    <p:extLst>
      <p:ext uri="{BB962C8B-B14F-4D97-AF65-F5344CB8AC3E}">
        <p14:creationId xmlns:p14="http://schemas.microsoft.com/office/powerpoint/2010/main" val="183934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1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6"/>
            <a:ext cx="8229600" cy="1439863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下边开始设计求解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LCS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554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F323-56CD-BC48-995F-946897F7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最长公共子序列结构分析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4FD271-879E-8340-AC0B-25A4DA98E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545" y="1844675"/>
            <a:ext cx="8274756" cy="348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前缀</a:t>
            </a:r>
          </a:p>
          <a:p>
            <a:pPr lvl="1" algn="just">
              <a:defRPr/>
            </a:pP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X=(x</a:t>
            </a:r>
            <a:r>
              <a:rPr lang="en-US" altLang="zh-CN" sz="3200" i="1" baseline="-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altLang="zh-CN" sz="3200" i="1" baseline="-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..., </a:t>
            </a:r>
            <a:r>
              <a:rPr lang="en-US" altLang="zh-CN" sz="3200" i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i="1" baseline="-300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是一个序列，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的第</a:t>
            </a:r>
            <a:r>
              <a:rPr lang="en-US" altLang="zh-CN" sz="3200" i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前缀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i="1" baseline="-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是一个序列，定义为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i="1" baseline="-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=(x</a:t>
            </a:r>
            <a:r>
              <a:rPr lang="en-US" altLang="zh-CN" sz="3200" i="1" baseline="-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..., x</a:t>
            </a:r>
            <a:r>
              <a:rPr lang="en-US" altLang="zh-CN" sz="3200" i="1" baseline="-30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Tx/>
              <a:buNone/>
              <a:defRPr/>
            </a:pPr>
            <a:endParaRPr lang="zh-CN" altLang="en-US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Tx/>
              <a:buNone/>
              <a:defRPr/>
            </a:pP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X=(A, B, D, C, A), X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=(A), X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=(A, B), X</a:t>
            </a:r>
            <a:r>
              <a:rPr lang="en-US" altLang="zh-CN" i="1" baseline="-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=(A, B, D)</a:t>
            </a:r>
          </a:p>
        </p:txBody>
      </p:sp>
    </p:spTree>
    <p:extLst>
      <p:ext uri="{BB962C8B-B14F-4D97-AF65-F5344CB8AC3E}">
        <p14:creationId xmlns:p14="http://schemas.microsoft.com/office/powerpoint/2010/main" val="323901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CEBD-A75C-6A40-AB77-85BDD181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分析优化解的结构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8DF7-0EF2-BA4A-A928-6F22EC194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优化子结构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定理1（优化子结构）：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设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X=(x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..., 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zh-CN" altLang="en-US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Y=(y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..., 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是两个序列，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Z=(z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..., 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，我们有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：</a:t>
            </a:r>
            <a:endParaRPr lang="en-US" altLang="zh-CN" sz="200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lang="en-US" altLang="zh-CN" sz="2000" b="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buNone/>
            </a:pPr>
            <a:r>
              <a:rPr lang="zh-CN" altLang="en-US" sz="2000" b="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⑴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如果</a:t>
            </a:r>
            <a:r>
              <a:rPr lang="en-US" altLang="zh-CN" b="1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b="1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b="1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b="1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则</a:t>
            </a:r>
            <a:r>
              <a:rPr lang="en-US" altLang="zh-CN" b="1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b="1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b="1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b="1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b="1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b="1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b="1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k-1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b="1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b="1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即，        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	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b="1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XY 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 LCS</a:t>
            </a:r>
            <a:r>
              <a:rPr lang="en-US" altLang="zh-CN" b="1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b="1" i="1" baseline="-5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b="1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b="1" i="1" baseline="-5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+ &lt;</a:t>
            </a:r>
            <a:r>
              <a:rPr lang="en-US" altLang="zh-CN" b="1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b="1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b="1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b="1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&gt;.</a:t>
            </a:r>
          </a:p>
          <a:p>
            <a:pPr lvl="1" algn="just">
              <a:buNone/>
              <a:defRPr/>
            </a:pPr>
            <a:r>
              <a:rPr lang="zh-CN" altLang="en-US" dirty="0">
                <a:solidFill>
                  <a:srgbClr val="0066FF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⑵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如果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且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则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即    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	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 LCS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i="1" baseline="-5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endParaRPr lang="en-US" altLang="zh-CN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None/>
              <a:defRPr/>
            </a:pPr>
            <a:r>
              <a:rPr lang="en-US" altLang="zh-CN" dirty="0">
                <a:solidFill>
                  <a:srgbClr val="0066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dirty="0">
                <a:solidFill>
                  <a:srgbClr val="0066FF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⑶</a:t>
            </a:r>
            <a:r>
              <a:rPr lang="en-US" altLang="zh-CN" dirty="0">
                <a:solidFill>
                  <a:srgbClr val="0066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如果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且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则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即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 	</a:t>
            </a:r>
            <a:r>
              <a:rPr lang="zh-CN" altLang="en-US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i="1" baseline="-5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endParaRPr lang="zh-CN" altLang="en-US" i="1" baseline="-5000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endParaRPr lang="en-US" altLang="zh-CN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9555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CEBD-A75C-6A40-AB77-85BDD181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分析优化解的结构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8DF7-0EF2-BA4A-A928-6F22EC194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优化子结构</a:t>
            </a:r>
          </a:p>
          <a:p>
            <a:pPr lvl="2"/>
            <a:endParaRPr lang="en-US" altLang="zh-CN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7F129C-DEE1-AB47-86AE-8B4A6B140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981199"/>
            <a:ext cx="8534400" cy="441530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证明:</a:t>
            </a:r>
          </a:p>
          <a:p>
            <a:pPr algn="just">
              <a:buFontTx/>
              <a:buNone/>
              <a:defRPr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⑴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. 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X=&lt;x</a:t>
            </a:r>
            <a:r>
              <a:rPr lang="en-US" altLang="zh-CN" sz="2400" i="1" baseline="-25000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…, x</a:t>
            </a:r>
            <a:r>
              <a:rPr lang="en-US" altLang="zh-CN" sz="2400" i="1" baseline="-25000" dirty="0"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250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&gt;, Y=&lt;y</a:t>
            </a:r>
            <a:r>
              <a:rPr lang="en-US" altLang="zh-CN" sz="2400" i="1" baseline="-25000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…, y</a:t>
            </a:r>
            <a:r>
              <a:rPr lang="en-US" altLang="zh-CN" sz="2400" i="1" baseline="-25000" dirty="0"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2400" i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25000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&gt;</a:t>
            </a:r>
            <a:r>
              <a:rPr lang="zh-CN" altLang="en-US" sz="2400" i="1" dirty="0"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则</a:t>
            </a:r>
          </a:p>
          <a:p>
            <a:pPr algn="just">
              <a:buFontTx/>
              <a:buNone/>
              <a:defRPr/>
            </a:pP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               LCS</a:t>
            </a:r>
            <a:r>
              <a:rPr lang="en-US" altLang="zh-CN" sz="2400" i="1" baseline="-30000" dirty="0">
                <a:latin typeface="Times New Roman" panose="02020603050405020304" charset="0"/>
                <a:cs typeface="Times New Roman" panose="02020603050405020304" charset="0"/>
              </a:rPr>
              <a:t>XY 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= LCS</a:t>
            </a:r>
            <a:r>
              <a:rPr lang="en-US" altLang="zh-CN" sz="2400" i="1" baseline="-30000" dirty="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50000" dirty="0"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sz="2400" i="1" baseline="-30000" dirty="0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50000" dirty="0"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+ &lt;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 err="1"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sz="2400" i="1" dirty="0" err="1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30000" dirty="0" err="1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i="1" dirty="0">
                <a:latin typeface="Times New Roman" panose="02020603050405020304" charset="0"/>
                <a:cs typeface="Times New Roman" panose="02020603050405020304" charset="0"/>
              </a:rPr>
              <a:t>&gt;.</a:t>
            </a:r>
          </a:p>
          <a:p>
            <a:pPr algn="just">
              <a:buFontTx/>
              <a:buNone/>
              <a:defRPr/>
            </a:pPr>
            <a:r>
              <a:rPr lang="zh-CN" altLang="en-US" sz="2400" dirty="0">
                <a:solidFill>
                  <a:srgbClr val="0066FF"/>
                </a:solidFill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设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24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则可加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到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得到一个长为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k+1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的公共序列，与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矛盾。于是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24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。</a:t>
            </a:r>
          </a:p>
          <a:p>
            <a:pPr>
              <a:buFontTx/>
              <a:buNone/>
              <a:defRPr/>
            </a:pP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现在证明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。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显然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的公共序列。我们需要证明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。</a:t>
            </a:r>
          </a:p>
          <a:p>
            <a:pPr algn="just">
              <a:buFontTx/>
              <a:buNone/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   设不然，则存在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的公共子序列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zh-CN" altLang="en-US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长大于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k-1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。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增加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到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我们得到一个长大于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的公共序列，与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矛盾。于是，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240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D4841-D673-4540-852C-FF4541A6467C}"/>
              </a:ext>
            </a:extLst>
          </p:cNvPr>
          <p:cNvSpPr txBox="1"/>
          <p:nvPr/>
        </p:nvSpPr>
        <p:spPr>
          <a:xfrm>
            <a:off x="2133600" y="6213107"/>
            <a:ext cx="2743200" cy="4616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cut-and-paste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策略</a:t>
            </a:r>
            <a:endParaRPr lang="en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4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CEBD-A75C-6A40-AB77-85BDD181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分析优化解的结构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8DF7-0EF2-BA4A-A928-6F22EC194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优化子结构</a:t>
            </a:r>
          </a:p>
          <a:p>
            <a:pPr lvl="2"/>
            <a:endParaRPr lang="en-US" altLang="zh-CN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2"/>
            <a:endParaRPr lang="en-C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E64252C-6E68-AC44-8D1B-11390FAF1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133601"/>
            <a:ext cx="8229600" cy="3415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None/>
              <a:defRPr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证明:</a:t>
            </a:r>
            <a:endParaRPr lang="en-US" altLang="zh-CN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Font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⑵ 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X=&lt;x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…, x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&gt;, Y=&lt;y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…, y</a:t>
            </a:r>
            <a:r>
              <a:rPr lang="en-US" altLang="zh-CN" i="1" baseline="-25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i="1" baseline="-25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&gt;</a:t>
            </a:r>
            <a:r>
              <a:rPr lang="zh-CN" altLang="en-US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，   </a:t>
            </a:r>
          </a:p>
          <a:p>
            <a:pPr lvl="1">
              <a:buFontTx/>
              <a:buNone/>
              <a:defRPr/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i="1" baseline="-30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i="1" baseline="-30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，z</a:t>
            </a:r>
            <a:r>
              <a:rPr lang="en-US" altLang="zh-CN" i="1" baseline="-30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i="1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i="1" baseline="-30000" dirty="0" err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则</a:t>
            </a:r>
            <a:r>
              <a:rPr lang="zh-CN" altLang="en-US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i="1" baseline="-30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= LCS</a:t>
            </a:r>
            <a:r>
              <a:rPr lang="en-US" altLang="zh-CN" i="1" baseline="-30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i="1" baseline="-50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i="1" baseline="-300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endParaRPr lang="en-US" altLang="zh-CN" i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Tx/>
              <a:buNone/>
              <a:defRPr/>
            </a:pPr>
            <a:r>
              <a:rPr lang="zh-CN" altLang="en-US" sz="2400" dirty="0">
                <a:solidFill>
                  <a:srgbClr val="0066FF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由于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24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4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，Z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的公共子序列。我们来证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。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设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有一个公共子序列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的长大于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则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也是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的公共子序列，与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sz="24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矛盾。</a:t>
            </a:r>
            <a:endParaRPr lang="en-US" altLang="zh-CN" sz="240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Tx/>
              <a:buNone/>
              <a:defRPr/>
            </a:pPr>
            <a:endParaRPr lang="zh-CN" altLang="en-US" sz="240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Tx/>
              <a:buNone/>
              <a:defRPr/>
            </a:pPr>
            <a:r>
              <a:rPr lang="zh-CN" altLang="en-US" sz="2400" dirty="0">
                <a:solidFill>
                  <a:srgbClr val="0066FF"/>
                </a:solidFill>
                <a:latin typeface="Times New Roman" panose="02020603050405020304" charset="0"/>
                <a:cs typeface="Times New Roman" panose="02020603050405020304" charset="0"/>
              </a:rPr>
              <a:t>     </a:t>
            </a:r>
            <a:r>
              <a:rPr lang="zh-CN" altLang="en-US" sz="2400" dirty="0">
                <a:latin typeface="Times New Roman" panose="02020603050405020304" charset="0"/>
                <a:cs typeface="Times New Roman" panose="02020603050405020304" charset="0"/>
              </a:rPr>
              <a:t>⑶  同⑵可证。</a:t>
            </a:r>
          </a:p>
        </p:txBody>
      </p:sp>
    </p:spTree>
    <p:extLst>
      <p:ext uri="{BB962C8B-B14F-4D97-AF65-F5344CB8AC3E}">
        <p14:creationId xmlns:p14="http://schemas.microsoft.com/office/powerpoint/2010/main" val="2027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CEBD-A75C-6A40-AB77-85BDD181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分析优化解的结构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E714110-F103-9240-AA5F-FBFF77A4E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700214"/>
            <a:ext cx="8610600" cy="2879725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None/>
              <a:defRPr/>
            </a:pPr>
            <a:r>
              <a:rPr lang="en-US" altLang="zh-CN" sz="4000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和</a:t>
            </a:r>
            <a:r>
              <a:rPr lang="en-US" altLang="zh-CN" sz="4000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zh-CN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sz="4000" i="1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zh-CN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的优化解结构为</a:t>
            </a:r>
          </a:p>
          <a:p>
            <a:pPr lvl="1" algn="just">
              <a:buFontTx/>
              <a:buNone/>
              <a:defRPr/>
            </a:pPr>
            <a:r>
              <a:rPr lang="en-US" altLang="zh-CN" sz="32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=LCS</a:t>
            </a:r>
            <a:r>
              <a:rPr lang="en-US" altLang="zh-CN" sz="3200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i="1" baseline="-5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sz="3200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i="1" baseline="-5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+ &lt;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&gt;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if 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</a:t>
            </a:r>
            <a:endParaRPr lang="en-US" altLang="zh-CN" sz="3200" i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Tx/>
              <a:buNone/>
              <a:defRPr/>
            </a:pP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=LCS</a:t>
            </a:r>
            <a:r>
              <a:rPr lang="en-US" altLang="zh-CN" sz="3200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i="1" baseline="-5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sz="3200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en-US" altLang="zh-CN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          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if 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</a:t>
            </a:r>
            <a:endParaRPr lang="en-US" altLang="zh-CN" sz="3200" i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Tx/>
              <a:buNone/>
              <a:defRPr/>
            </a:pP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=LCS</a:t>
            </a:r>
            <a:r>
              <a:rPr lang="en-US" altLang="zh-CN" sz="3200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sz="3200" i="1" baseline="-5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en-US" altLang="zh-CN" sz="3200" i="1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                                   </a:t>
            </a:r>
            <a:r>
              <a: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if </a:t>
            </a:r>
            <a:r>
              <a:rPr lang="en-US" altLang="zh-CN" sz="3200" baseline="-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3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sz="32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i="1" baseline="-30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</a:t>
            </a:r>
            <a:endParaRPr lang="zh-CN" altLang="en-US" sz="3200" i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6462D-0CF4-6149-9F51-51D1AFB87B8E}"/>
              </a:ext>
            </a:extLst>
          </p:cNvPr>
          <p:cNvSpPr txBox="1"/>
          <p:nvPr/>
        </p:nvSpPr>
        <p:spPr>
          <a:xfrm>
            <a:off x="1295400" y="5029200"/>
            <a:ext cx="670560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事实上，我们并不知道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z</a:t>
            </a:r>
            <a:r>
              <a:rPr lang="en-US" altLang="zh-CN" sz="2400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是什么，所以当</a:t>
            </a:r>
            <a:r>
              <a:rPr lang="en-US" altLang="zh-CN" sz="2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</a:t>
            </a:r>
            <a:r>
              <a:rPr lang="en-US" altLang="zh-CN" sz="2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时：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= Max(LCS</a:t>
            </a:r>
            <a:r>
              <a:rPr lang="en-US" altLang="zh-CN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41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41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zh-CN" alt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400" i="1" baseline="-41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i="1" baseline="-41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n-1</a:t>
            </a:r>
            <a:r>
              <a:rPr lang="en-US" altLang="zh-CN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CN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47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83B04-00DC-1F48-9E95-B395B679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分析优化解的结构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DC3E-62B3-D24B-84A6-FB5E6C75F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子问题的重叠性</a:t>
            </a:r>
          </a:p>
        </p:txBody>
      </p:sp>
      <p:sp>
        <p:nvSpPr>
          <p:cNvPr id="4" name="Text Box 21">
            <a:extLst>
              <a:ext uri="{FF2B5EF4-FFF2-40B4-BE49-F238E27FC236}">
                <a16:creationId xmlns:a16="http://schemas.microsoft.com/office/drawing/2014/main" id="{B65E44D0-9C34-8B48-A6DE-0ADAB3C9E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856" y="1862277"/>
            <a:ext cx="128592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XY</a:t>
            </a: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31255F31-5557-C345-B853-F502A1F30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012" y="2975113"/>
            <a:ext cx="23678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E69F1330-7063-2641-A413-B854FF2D4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3856" y="2975113"/>
            <a:ext cx="20785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endParaRPr lang="en-US" altLang="zh-CN" sz="3200" b="1" i="1" baseline="-40000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05ED127C-40AE-9C44-A092-24F504F58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879" y="2975113"/>
            <a:ext cx="1662289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sz="3200" b="1" i="1" baseline="-40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</a:p>
        </p:txBody>
      </p:sp>
      <p:sp>
        <p:nvSpPr>
          <p:cNvPr id="8" name="Text Box 26">
            <a:extLst>
              <a:ext uri="{FF2B5EF4-FFF2-40B4-BE49-F238E27FC236}">
                <a16:creationId xmlns:a16="http://schemas.microsoft.com/office/drawing/2014/main" id="{9D1F6675-9DF5-C444-AD76-B8C9120B7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33" y="4199077"/>
            <a:ext cx="24962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m-2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n-2</a:t>
            </a:r>
          </a:p>
        </p:txBody>
      </p:sp>
      <p:sp>
        <p:nvSpPr>
          <p:cNvPr id="9" name="Text Box 27">
            <a:extLst>
              <a:ext uri="{FF2B5EF4-FFF2-40B4-BE49-F238E27FC236}">
                <a16:creationId xmlns:a16="http://schemas.microsoft.com/office/drawing/2014/main" id="{919CFC50-EBDD-A843-9550-C8B3C858A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2567" y="4214952"/>
            <a:ext cx="27495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m-2</a:t>
            </a:r>
            <a:r>
              <a:rPr lang="en-US" altLang="zh-CN" sz="3200" b="1" i="1" baseline="-25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b="1" i="1" baseline="-4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n-1</a:t>
            </a:r>
          </a:p>
        </p:txBody>
      </p:sp>
      <p:sp>
        <p:nvSpPr>
          <p:cNvPr id="10" name="Text Box 28">
            <a:extLst>
              <a:ext uri="{FF2B5EF4-FFF2-40B4-BE49-F238E27FC236}">
                <a16:creationId xmlns:a16="http://schemas.microsoft.com/office/drawing/2014/main" id="{76BB6B06-6519-314E-BBAF-DBAB9FCC5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1" y="4199077"/>
            <a:ext cx="217593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b="1" i="1" baseline="-40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m-1</a:t>
            </a:r>
            <a:r>
              <a:rPr lang="en-US" altLang="zh-CN" sz="3200" b="1" i="1" baseline="-25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b="1" i="1" baseline="-4000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n-2</a:t>
            </a:r>
          </a:p>
        </p:txBody>
      </p:sp>
      <p:sp>
        <p:nvSpPr>
          <p:cNvPr id="11" name="Line 30">
            <a:extLst>
              <a:ext uri="{FF2B5EF4-FFF2-40B4-BE49-F238E27FC236}">
                <a16:creationId xmlns:a16="http://schemas.microsoft.com/office/drawing/2014/main" id="{5F77A6A9-DE46-2C48-9989-0AAF2C4F2C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87978" y="2414726"/>
            <a:ext cx="1600200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Line 31">
            <a:extLst>
              <a:ext uri="{FF2B5EF4-FFF2-40B4-BE49-F238E27FC236}">
                <a16:creationId xmlns:a16="http://schemas.microsoft.com/office/drawing/2014/main" id="{BD06D583-003A-9C4D-A68C-66C0B753EF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678" y="2414726"/>
            <a:ext cx="0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Line 32">
            <a:extLst>
              <a:ext uri="{FF2B5EF4-FFF2-40B4-BE49-F238E27FC236}">
                <a16:creationId xmlns:a16="http://schemas.microsoft.com/office/drawing/2014/main" id="{16BD36B1-97B3-524F-9D92-8F2E4B77D1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0090" y="2414726"/>
            <a:ext cx="1471789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Line 33">
            <a:extLst>
              <a:ext uri="{FF2B5EF4-FFF2-40B4-BE49-F238E27FC236}">
                <a16:creationId xmlns:a16="http://schemas.microsoft.com/office/drawing/2014/main" id="{DAA401D7-3A52-9F4B-98F4-561D552D1B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16189" y="3494227"/>
            <a:ext cx="704144" cy="720725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Line 34">
            <a:extLst>
              <a:ext uri="{FF2B5EF4-FFF2-40B4-BE49-F238E27FC236}">
                <a16:creationId xmlns:a16="http://schemas.microsoft.com/office/drawing/2014/main" id="{EF1673C8-8943-5045-AE9D-3F0FD3D905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8745" y="3494226"/>
            <a:ext cx="831144" cy="7921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Line 35">
            <a:extLst>
              <a:ext uri="{FF2B5EF4-FFF2-40B4-BE49-F238E27FC236}">
                <a16:creationId xmlns:a16="http://schemas.microsoft.com/office/drawing/2014/main" id="{C03DA9EF-07B2-1948-A559-25887B180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5745" y="3519626"/>
            <a:ext cx="2753077" cy="7667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Line 36">
            <a:extLst>
              <a:ext uri="{FF2B5EF4-FFF2-40B4-BE49-F238E27FC236}">
                <a16:creationId xmlns:a16="http://schemas.microsoft.com/office/drawing/2014/main" id="{C0BE8717-DD50-474A-8B4F-B5472981DA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3494226"/>
            <a:ext cx="1024467" cy="792162"/>
          </a:xfrm>
          <a:prstGeom prst="line">
            <a:avLst/>
          </a:prstGeom>
          <a:noFill/>
          <a:ln w="5715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5A81B178-90C2-244D-9913-A805F9397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679" y="3494226"/>
            <a:ext cx="2304344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Line 39">
            <a:extLst>
              <a:ext uri="{FF2B5EF4-FFF2-40B4-BE49-F238E27FC236}">
                <a16:creationId xmlns:a16="http://schemas.microsoft.com/office/drawing/2014/main" id="{B1ADCA15-99AB-F440-9A9E-3ADDCBA26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679" y="3494226"/>
            <a:ext cx="3135489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B4EA1010-757F-4E40-A358-AABED80AEB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5823" y="3494226"/>
            <a:ext cx="896056" cy="792162"/>
          </a:xfrm>
          <a:prstGeom prst="line">
            <a:avLst/>
          </a:prstGeom>
          <a:noFill/>
          <a:ln w="5715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Line 41">
            <a:extLst>
              <a:ext uri="{FF2B5EF4-FFF2-40B4-BE49-F238E27FC236}">
                <a16:creationId xmlns:a16="http://schemas.microsoft.com/office/drawing/2014/main" id="{2E207E5A-D5BD-DB44-86FC-B108220B80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0289" y="3565663"/>
            <a:ext cx="2112434" cy="936625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Line 42">
            <a:extLst>
              <a:ext uri="{FF2B5EF4-FFF2-40B4-BE49-F238E27FC236}">
                <a16:creationId xmlns:a16="http://schemas.microsoft.com/office/drawing/2014/main" id="{E1CD505A-4795-3D40-912E-1C0F8E5F0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494226"/>
            <a:ext cx="2688167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Text Box 43">
            <a:extLst>
              <a:ext uri="{FF2B5EF4-FFF2-40B4-BE49-F238E27FC236}">
                <a16:creationId xmlns:a16="http://schemas.microsoft.com/office/drawing/2014/main" id="{6DB079F1-8D65-384B-BB63-387E81B7B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755" y="4286388"/>
            <a:ext cx="10054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……</a:t>
            </a:r>
          </a:p>
        </p:txBody>
      </p:sp>
      <p:sp>
        <p:nvSpPr>
          <p:cNvPr id="24" name="Text Box 44">
            <a:extLst>
              <a:ext uri="{FF2B5EF4-FFF2-40B4-BE49-F238E27FC236}">
                <a16:creationId xmlns:a16="http://schemas.microsoft.com/office/drawing/2014/main" id="{C6B7E9F3-1498-AA4D-93DA-A4F00DABC0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873" y="5388114"/>
            <a:ext cx="6269665" cy="707886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问题具有子问题重叠性</a:t>
            </a:r>
          </a:p>
        </p:txBody>
      </p:sp>
    </p:spTree>
    <p:extLst>
      <p:ext uri="{BB962C8B-B14F-4D97-AF65-F5344CB8AC3E}">
        <p14:creationId xmlns:p14="http://schemas.microsoft.com/office/powerpoint/2010/main" val="116879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6"/>
            <a:ext cx="8229600" cy="1439863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下边开始设计求解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LCS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31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BB3B-9D7D-2049-A617-FD91BD36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建立LCS长度的递归方程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62E45E17-A68D-2243-A6D2-60412752B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718469"/>
            <a:ext cx="8229600" cy="3421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j] = X</a:t>
            </a:r>
            <a:r>
              <a:rPr lang="en-US" altLang="zh-CN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i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的长度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defRPr/>
            </a:pP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长度的递归方程</a:t>
            </a:r>
          </a:p>
          <a:p>
            <a:pPr lvl="1">
              <a:buFontTx/>
              <a:buNone/>
              <a:defRPr/>
            </a:pPr>
            <a:r>
              <a:rPr lang="en-US" altLang="zh-CN"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</a:t>
            </a:r>
            <a:r>
              <a:rPr lang="en-US" altLang="zh-CN" sz="2800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j] = 0                                      </a:t>
            </a: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if 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=0 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或</a:t>
            </a:r>
            <a:r>
              <a:rPr lang="zh-CN" altLang="en-US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j=0</a:t>
            </a:r>
          </a:p>
          <a:p>
            <a:pPr lvl="1">
              <a:buFontTx/>
              <a:buNone/>
              <a:defRPr/>
            </a:pP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C[</a:t>
            </a:r>
            <a:r>
              <a:rPr lang="en-US" altLang="zh-CN" sz="2800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j] = C[i-1, j-1] + 1                  </a:t>
            </a: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if </a:t>
            </a:r>
            <a:r>
              <a:rPr lang="en-US" altLang="zh-CN" sz="2800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j&gt;0 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且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x</a:t>
            </a:r>
            <a:r>
              <a:rPr lang="en-US" altLang="zh-CN" sz="2800" i="1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 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= </a:t>
            </a:r>
            <a:r>
              <a:rPr lang="en-US" altLang="zh-CN" sz="2800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800" i="1" baseline="-250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j</a:t>
            </a:r>
            <a:endParaRPr lang="en-US" altLang="zh-CN" sz="2800" i="1" baseline="-25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FontTx/>
              <a:buNone/>
              <a:defRPr/>
            </a:pP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C[</a:t>
            </a:r>
            <a:r>
              <a:rPr lang="en-US" altLang="zh-CN" sz="2800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j] = Max(C[</a:t>
            </a:r>
            <a:r>
              <a:rPr lang="en-US" altLang="zh-CN" sz="2800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j-1], C[i-1, j])   </a:t>
            </a:r>
            <a:r>
              <a:rPr lang="en-US" altLang="zh-CN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if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j&gt;0 </a:t>
            </a:r>
            <a:r>
              <a:rPr lang="zh-CN" altLang="en-US" sz="28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且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x</a:t>
            </a:r>
            <a:r>
              <a:rPr lang="en-US" altLang="zh-CN" sz="2800" i="1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 </a:t>
            </a:r>
            <a:r>
              <a:rPr lang="en-US" altLang="zh-CN" sz="28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 </a:t>
            </a:r>
            <a:r>
              <a:rPr lang="en-US" altLang="zh-CN" sz="2800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800" i="1" baseline="-250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sz="28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2800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EB7CC4E8-8363-194C-B04B-194D41924241}"/>
              </a:ext>
            </a:extLst>
          </p:cNvPr>
          <p:cNvSpPr txBox="1"/>
          <p:nvPr/>
        </p:nvSpPr>
        <p:spPr>
          <a:xfrm>
            <a:off x="5638800" y="1371600"/>
            <a:ext cx="30480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递归地定义最优解的代价</a:t>
            </a:r>
          </a:p>
        </p:txBody>
      </p:sp>
    </p:spTree>
    <p:extLst>
      <p:ext uri="{BB962C8B-B14F-4D97-AF65-F5344CB8AC3E}">
        <p14:creationId xmlns:p14="http://schemas.microsoft.com/office/powerpoint/2010/main" val="2764374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6"/>
            <a:ext cx="8229600" cy="1439863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下边开始设计求解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LCS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0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905F-1D03-4D4A-AE62-F3C35B26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斐波那契数列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7C8EC-D60A-C74B-9051-9D7CE4BF9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-down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992F6B-2D5D-7B43-A949-B5D982EB9B59}"/>
              </a:ext>
            </a:extLst>
          </p:cNvPr>
          <p:cNvSpPr txBox="1"/>
          <p:nvPr/>
        </p:nvSpPr>
        <p:spPr>
          <a:xfrm>
            <a:off x="831850" y="2134870"/>
            <a:ext cx="7162800" cy="28181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ea typeface="Courier" charset="0"/>
                <a:cs typeface="Times New Roman" panose="02020603050405020304" pitchFamily="18" charset="0"/>
              </a:rPr>
              <a:t>define a global list F = [1,1,None, None, …, None]</a:t>
            </a:r>
          </a:p>
          <a:p>
            <a:r>
              <a:rPr lang="en-US" sz="2400" b="1" dirty="0" err="1">
                <a:latin typeface="Times New Roman" panose="02020603050405020304" pitchFamily="18" charset="0"/>
                <a:ea typeface="Courier" charset="0"/>
                <a:cs typeface="Times New Roman" panose="02020603050405020304" pitchFamily="18" charset="0"/>
              </a:rPr>
              <a:t>def</a:t>
            </a:r>
            <a:r>
              <a:rPr lang="en-US" sz="2400" dirty="0">
                <a:latin typeface="Times New Roman" panose="02020603050405020304" pitchFamily="18" charset="0"/>
                <a:ea typeface="Courier" charset="0"/>
                <a:cs typeface="Times New Roman" panose="02020603050405020304" pitchFamily="18" charset="0"/>
              </a:rPr>
              <a:t> Fibonacci(n):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ea typeface="Courier" charset="0"/>
                <a:cs typeface="Times New Roman" panose="02020603050405020304" pitchFamily="18" charset="0"/>
              </a:rPr>
              <a:t>if</a:t>
            </a:r>
            <a:r>
              <a:rPr lang="en-US" dirty="0">
                <a:latin typeface="Times New Roman" panose="02020603050405020304" pitchFamily="18" charset="0"/>
                <a:ea typeface="Courier" charset="0"/>
                <a:cs typeface="Times New Roman" panose="02020603050405020304" pitchFamily="18" charset="0"/>
              </a:rPr>
              <a:t> F[n] != None:</a:t>
            </a:r>
          </a:p>
          <a:p>
            <a:pPr lvl="2"/>
            <a:r>
              <a:rPr lang="en-US" sz="2400" b="1" dirty="0">
                <a:latin typeface="Times New Roman" panose="02020603050405020304" pitchFamily="18" charset="0"/>
                <a:ea typeface="Courier" charset="0"/>
                <a:cs typeface="Times New Roman" panose="02020603050405020304" pitchFamily="18" charset="0"/>
              </a:rPr>
              <a:t>return</a:t>
            </a:r>
            <a:r>
              <a:rPr lang="en-US" sz="2400" dirty="0">
                <a:latin typeface="Times New Roman" panose="02020603050405020304" pitchFamily="18" charset="0"/>
                <a:ea typeface="Courier" charset="0"/>
                <a:cs typeface="Times New Roman" panose="02020603050405020304" pitchFamily="18" charset="0"/>
              </a:rPr>
              <a:t> F[n]    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ea typeface="Courier" charset="0"/>
                <a:cs typeface="Times New Roman" panose="02020603050405020304" pitchFamily="18" charset="0"/>
              </a:rPr>
              <a:t>else:</a:t>
            </a:r>
          </a:p>
          <a:p>
            <a:pPr lvl="2"/>
            <a:r>
              <a:rPr lang="en-US" sz="2400" dirty="0">
                <a:latin typeface="Times New Roman" panose="02020603050405020304" pitchFamily="18" charset="0"/>
                <a:ea typeface="Courier" charset="0"/>
                <a:cs typeface="Times New Roman" panose="02020603050405020304" pitchFamily="18" charset="0"/>
              </a:rPr>
              <a:t>F[n] = Fibonacci(n-1) + Fibonacci(n-2)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ea typeface="Courier" charset="0"/>
                <a:cs typeface="Times New Roman" panose="02020603050405020304" pitchFamily="18" charset="0"/>
              </a:rPr>
              <a:t>return</a:t>
            </a:r>
            <a:r>
              <a:rPr lang="en-US" dirty="0">
                <a:latin typeface="Times New Roman" panose="02020603050405020304" pitchFamily="18" charset="0"/>
                <a:ea typeface="Courier" charset="0"/>
                <a:cs typeface="Times New Roman" panose="02020603050405020304" pitchFamily="18" charset="0"/>
              </a:rPr>
              <a:t> F[n]</a:t>
            </a:r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BD7235BD-1141-E84D-BB86-4DF269F34BB0}"/>
              </a:ext>
            </a:extLst>
          </p:cNvPr>
          <p:cNvSpPr/>
          <p:nvPr/>
        </p:nvSpPr>
        <p:spPr>
          <a:xfrm>
            <a:off x="762000" y="2056130"/>
            <a:ext cx="7315200" cy="46672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9A49AA3A-90B9-9747-A9B4-C552453B86B9}"/>
              </a:ext>
            </a:extLst>
          </p:cNvPr>
          <p:cNvSpPr txBox="1"/>
          <p:nvPr/>
        </p:nvSpPr>
        <p:spPr>
          <a:xfrm>
            <a:off x="612775" y="5072042"/>
            <a:ext cx="761365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主要思想仍然是从上到下的递归，但是过程中，记录已求得的子问题的值，后续无需重新计算。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FF7902-30FB-5447-919A-54A73E96F825}"/>
              </a:ext>
            </a:extLst>
          </p:cNvPr>
          <p:cNvSpPr/>
          <p:nvPr/>
        </p:nvSpPr>
        <p:spPr>
          <a:xfrm>
            <a:off x="3048000" y="6172200"/>
            <a:ext cx="2582758" cy="461665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时间复杂度：O(n)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33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7BC6-9D5C-3048-A00E-7D15E804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自底向上计算LCS的长度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ADC3-1B39-8C49-A1C5-3360B1337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基本思想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7A8DDE27-DBF3-F241-A441-46298174E822}"/>
              </a:ext>
            </a:extLst>
          </p:cNvPr>
          <p:cNvGrpSpPr/>
          <p:nvPr/>
        </p:nvGrpSpPr>
        <p:grpSpPr bwMode="auto">
          <a:xfrm>
            <a:off x="344905" y="3740552"/>
            <a:ext cx="4737100" cy="2232025"/>
            <a:chOff x="1652" y="1344"/>
            <a:chExt cx="3357" cy="1406"/>
          </a:xfrm>
        </p:grpSpPr>
        <p:sp>
          <p:nvSpPr>
            <p:cNvPr id="5" name="Text Box 10">
              <a:extLst>
                <a:ext uri="{FF2B5EF4-FFF2-40B4-BE49-F238E27FC236}">
                  <a16:creationId xmlns:a16="http://schemas.microsoft.com/office/drawing/2014/main" id="{64902F03-E08D-344C-A8FB-2E1CAA21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" y="1702"/>
              <a:ext cx="130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C[i-1, j-1]</a:t>
              </a:r>
              <a:endParaRPr lang="zh-CN" altLang="en-US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8AF82649-C9E9-2C4D-8C90-B9274B6AF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" y="1699"/>
              <a:ext cx="106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 C[i-1,j]</a:t>
              </a:r>
              <a:endParaRPr lang="zh-CN" altLang="en-US" sz="32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C9650516-3634-7E4C-A37B-89B8540B6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2023"/>
              <a:ext cx="106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C[i, j-1]</a:t>
              </a:r>
              <a:endParaRPr lang="zh-CN" altLang="en-US" sz="3200" b="1" i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" name="Text Box 13">
              <a:extLst>
                <a:ext uri="{FF2B5EF4-FFF2-40B4-BE49-F238E27FC236}">
                  <a16:creationId xmlns:a16="http://schemas.microsoft.com/office/drawing/2014/main" id="{BC6FA5FE-0335-8345-A7A0-7E0971BD78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6" y="2023"/>
              <a:ext cx="89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C[</a:t>
              </a:r>
              <a:r>
                <a:rPr lang="en-US" altLang="zh-CN" sz="3200" b="1" i="1" dirty="0" err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en-US" altLang="zh-CN" sz="32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, j]</a:t>
              </a:r>
              <a:endParaRPr lang="zh-CN" altLang="en-US" sz="32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" name="Line 14">
              <a:extLst>
                <a:ext uri="{FF2B5EF4-FFF2-40B4-BE49-F238E27FC236}">
                  <a16:creationId xmlns:a16="http://schemas.microsoft.com/office/drawing/2014/main" id="{458E08F4-2B25-8A4F-88C1-987B714FC4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2" y="2069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" name="Line 15">
              <a:extLst>
                <a:ext uri="{FF2B5EF4-FFF2-40B4-BE49-F238E27FC236}">
                  <a16:creationId xmlns:a16="http://schemas.microsoft.com/office/drawing/2014/main" id="{45EA948B-F6E3-D54C-A7B9-F01074001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2" y="1706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Line 16">
              <a:extLst>
                <a:ext uri="{FF2B5EF4-FFF2-40B4-BE49-F238E27FC236}">
                  <a16:creationId xmlns:a16="http://schemas.microsoft.com/office/drawing/2014/main" id="{C5198AB2-0ADF-504F-AB0B-66D5F9201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2" y="2432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Line 17">
              <a:extLst>
                <a:ext uri="{FF2B5EF4-FFF2-40B4-BE49-F238E27FC236}">
                  <a16:creationId xmlns:a16="http://schemas.microsoft.com/office/drawing/2014/main" id="{1C32DF62-980E-A044-8D1C-4255BD5F22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DB0FFF75-B517-B749-BAB3-1CAC7E958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6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Line 19">
              <a:extLst>
                <a:ext uri="{FF2B5EF4-FFF2-40B4-BE49-F238E27FC236}">
                  <a16:creationId xmlns:a16="http://schemas.microsoft.com/office/drawing/2014/main" id="{C030A3B0-A745-1148-B31C-AD015459A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9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5" name="文本框 9">
            <a:extLst>
              <a:ext uri="{FF2B5EF4-FFF2-40B4-BE49-F238E27FC236}">
                <a16:creationId xmlns:a16="http://schemas.microsoft.com/office/drawing/2014/main" id="{310D7AEE-4194-DB44-99FF-C04C1FF633CB}"/>
              </a:ext>
            </a:extLst>
          </p:cNvPr>
          <p:cNvSpPr txBox="1"/>
          <p:nvPr/>
        </p:nvSpPr>
        <p:spPr>
          <a:xfrm>
            <a:off x="5409471" y="3734153"/>
            <a:ext cx="3455220" cy="230832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通过递归方程的依赖关系以及初始值来确定“自底向上”的实际计算次序：</a:t>
            </a:r>
            <a:endParaRPr lang="en-US" altLang="zh-CN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/>
            <a:r>
              <a:rPr lang="zh-CN" altLang="en-US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计算每个</a:t>
            </a:r>
            <a:r>
              <a:rPr lang="en-US" altLang="zh-CN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C[</a:t>
            </a:r>
            <a:r>
              <a:rPr lang="en-US" altLang="zh-CN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j]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依赖其上方、左边和左上方的值，而初始值给定了从上数第一行和从左数第一列的值。因此“自底向上”的计算次序为：从左往右，从上往下。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325934-9DF6-D845-A5F2-8BA078972913}"/>
              </a:ext>
            </a:extLst>
          </p:cNvPr>
          <p:cNvSpPr txBox="1"/>
          <p:nvPr/>
        </p:nvSpPr>
        <p:spPr>
          <a:xfrm>
            <a:off x="152400" y="1935319"/>
            <a:ext cx="7979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Tx/>
              <a:buNone/>
              <a:defRPr/>
            </a:pPr>
            <a:r>
              <a:rPr lang="en-US" altLang="zh-CN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</a:t>
            </a:r>
            <a:r>
              <a:rPr lang="en-US" altLang="zh-CN" sz="2400" b="1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j] = 0                                      </a:t>
            </a:r>
            <a:r>
              <a:rPr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if 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=0 </a:t>
            </a:r>
            <a:r>
              <a:rPr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或</a:t>
            </a:r>
            <a:r>
              <a:rPr lang="zh-CN" altLang="en-US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j=0</a:t>
            </a:r>
          </a:p>
          <a:p>
            <a:pPr lvl="1">
              <a:buFontTx/>
              <a:buNone/>
              <a:defRPr/>
            </a:pP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C[</a:t>
            </a:r>
            <a:r>
              <a:rPr lang="en-US" altLang="zh-CN" sz="2400" b="1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j] = C[i-1, j-1] + 1                  </a:t>
            </a:r>
            <a:r>
              <a:rPr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if </a:t>
            </a:r>
            <a:r>
              <a:rPr lang="en-US" altLang="zh-CN" sz="2400" b="1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j&gt;0 </a:t>
            </a:r>
            <a:r>
              <a:rPr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且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x</a:t>
            </a:r>
            <a:r>
              <a:rPr lang="en-US" altLang="zh-CN" sz="2400" b="1" i="1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 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= </a:t>
            </a:r>
            <a:r>
              <a:rPr lang="en-US" altLang="zh-CN" sz="2400" b="1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b="1" i="1" baseline="-250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j</a:t>
            </a:r>
            <a:endParaRPr lang="en-US" altLang="zh-CN" sz="2400" b="1" i="1" baseline="-250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FontTx/>
              <a:buNone/>
              <a:defRPr/>
            </a:pP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C[</a:t>
            </a:r>
            <a:r>
              <a:rPr lang="en-US" altLang="zh-CN" sz="2400" b="1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j] = Max(C[</a:t>
            </a:r>
            <a:r>
              <a:rPr lang="en-US" altLang="zh-CN" sz="2400" b="1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j-1], C[i-1, j])   </a:t>
            </a:r>
            <a:r>
              <a:rPr lang="en-US" altLang="zh-CN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if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="1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, j&gt;0 </a:t>
            </a:r>
            <a:r>
              <a:rPr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且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x</a:t>
            </a:r>
            <a:r>
              <a:rPr lang="en-US" altLang="zh-CN" sz="2400" b="1" i="1" baseline="-25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i </a:t>
            </a:r>
            <a:r>
              <a:rPr lang="en-US" altLang="zh-CN" sz="2400" b="1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 </a:t>
            </a:r>
            <a:r>
              <a:rPr lang="en-US" altLang="zh-CN" sz="2400" b="1" i="1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400" b="1" i="1" baseline="-25000" dirty="0" err="1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en-US" altLang="zh-CN" sz="24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2400" b="1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5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7BC6-9D5C-3048-A00E-7D15E804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自底向上计算LCS的长度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ADC3-1B39-8C49-A1C5-3360B1337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计算过程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7A8DDE27-DBF3-F241-A441-46298174E822}"/>
              </a:ext>
            </a:extLst>
          </p:cNvPr>
          <p:cNvGrpSpPr/>
          <p:nvPr/>
        </p:nvGrpSpPr>
        <p:grpSpPr bwMode="auto">
          <a:xfrm>
            <a:off x="4953000" y="1216064"/>
            <a:ext cx="3810000" cy="1679536"/>
            <a:chOff x="1652" y="1344"/>
            <a:chExt cx="3357" cy="1406"/>
          </a:xfrm>
        </p:grpSpPr>
        <p:sp>
          <p:nvSpPr>
            <p:cNvPr id="5" name="Text Box 10">
              <a:extLst>
                <a:ext uri="{FF2B5EF4-FFF2-40B4-BE49-F238E27FC236}">
                  <a16:creationId xmlns:a16="http://schemas.microsoft.com/office/drawing/2014/main" id="{64902F03-E08D-344C-A8FB-2E1CAA21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" y="1702"/>
              <a:ext cx="1181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C[i-1, j-1]</a:t>
              </a:r>
              <a:endParaRPr lang="zh-CN" altLang="en-US" sz="24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8AF82649-C9E9-2C4D-8C90-B9274B6AF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" y="1699"/>
              <a:ext cx="970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 C[i-1,j]</a:t>
              </a:r>
              <a:endParaRPr lang="zh-CN" altLang="en-US" sz="24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" name="Text Box 12">
              <a:extLst>
                <a:ext uri="{FF2B5EF4-FFF2-40B4-BE49-F238E27FC236}">
                  <a16:creationId xmlns:a16="http://schemas.microsoft.com/office/drawing/2014/main" id="{C9650516-3634-7E4C-A37B-89B8540B6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2023"/>
              <a:ext cx="970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C[</a:t>
              </a:r>
              <a:r>
                <a:rPr lang="en-US" altLang="zh-CN" sz="2400" b="1" i="1" dirty="0" err="1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en-US" altLang="zh-CN" sz="24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, j-1]</a:t>
              </a:r>
              <a:endParaRPr lang="zh-CN" altLang="en-US" sz="2400" b="1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" name="Text Box 13">
              <a:extLst>
                <a:ext uri="{FF2B5EF4-FFF2-40B4-BE49-F238E27FC236}">
                  <a16:creationId xmlns:a16="http://schemas.microsoft.com/office/drawing/2014/main" id="{BC6FA5FE-0335-8345-A7A0-7E0971BD78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6" y="2023"/>
              <a:ext cx="821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C[</a:t>
              </a:r>
              <a:r>
                <a:rPr lang="en-US" altLang="zh-CN" sz="2400" b="1" i="1" dirty="0" err="1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, j]</a:t>
              </a:r>
              <a:endParaRPr lang="zh-CN" altLang="en-US" sz="24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" name="Line 14">
              <a:extLst>
                <a:ext uri="{FF2B5EF4-FFF2-40B4-BE49-F238E27FC236}">
                  <a16:creationId xmlns:a16="http://schemas.microsoft.com/office/drawing/2014/main" id="{458E08F4-2B25-8A4F-88C1-987B714FC4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2" y="2069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" name="Line 15">
              <a:extLst>
                <a:ext uri="{FF2B5EF4-FFF2-40B4-BE49-F238E27FC236}">
                  <a16:creationId xmlns:a16="http://schemas.microsoft.com/office/drawing/2014/main" id="{45EA948B-F6E3-D54C-A7B9-F01074001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2" y="1706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1" name="Line 16">
              <a:extLst>
                <a:ext uri="{FF2B5EF4-FFF2-40B4-BE49-F238E27FC236}">
                  <a16:creationId xmlns:a16="http://schemas.microsoft.com/office/drawing/2014/main" id="{C5198AB2-0ADF-504F-AB0B-66D5F9201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2" y="2432"/>
              <a:ext cx="335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" name="Line 17">
              <a:extLst>
                <a:ext uri="{FF2B5EF4-FFF2-40B4-BE49-F238E27FC236}">
                  <a16:creationId xmlns:a16="http://schemas.microsoft.com/office/drawing/2014/main" id="{1C32DF62-980E-A044-8D1C-4255BD5F22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1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DB0FFF75-B517-B749-BAB3-1CAC7E958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6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4" name="Line 19">
              <a:extLst>
                <a:ext uri="{FF2B5EF4-FFF2-40B4-BE49-F238E27FC236}">
                  <a16:creationId xmlns:a16="http://schemas.microsoft.com/office/drawing/2014/main" id="{C030A3B0-A745-1148-B31C-AD015459A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9" y="1344"/>
              <a:ext cx="0" cy="14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5" name="Text Box 71">
            <a:extLst>
              <a:ext uri="{FF2B5EF4-FFF2-40B4-BE49-F238E27FC236}">
                <a16:creationId xmlns:a16="http://schemas.microsoft.com/office/drawing/2014/main" id="{6D207FE3-A79F-8F43-810A-18791D8A3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466" y="3309977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C[0,0]</a:t>
            </a:r>
          </a:p>
        </p:txBody>
      </p:sp>
      <p:sp>
        <p:nvSpPr>
          <p:cNvPr id="16" name="Text Box 72">
            <a:extLst>
              <a:ext uri="{FF2B5EF4-FFF2-40B4-BE49-F238E27FC236}">
                <a16:creationId xmlns:a16="http://schemas.microsoft.com/office/drawing/2014/main" id="{F1CACB3C-57FD-3D41-8FFF-6DDB3191D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666" y="3319502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C[0,1]</a:t>
            </a:r>
          </a:p>
        </p:txBody>
      </p:sp>
      <p:sp>
        <p:nvSpPr>
          <p:cNvPr id="17" name="Text Box 73">
            <a:extLst>
              <a:ext uri="{FF2B5EF4-FFF2-40B4-BE49-F238E27FC236}">
                <a16:creationId xmlns:a16="http://schemas.microsoft.com/office/drawing/2014/main" id="{5E133D65-A20E-DC4B-8E96-50CFB10F6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532" y="3319502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C[0,3]</a:t>
            </a:r>
          </a:p>
        </p:txBody>
      </p:sp>
      <p:sp>
        <p:nvSpPr>
          <p:cNvPr id="18" name="Text Box 74">
            <a:extLst>
              <a:ext uri="{FF2B5EF4-FFF2-40B4-BE49-F238E27FC236}">
                <a16:creationId xmlns:a16="http://schemas.microsoft.com/office/drawing/2014/main" id="{0539C83D-E5E8-EC43-8593-F576B88C3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1155" y="3319502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C[0,2]</a:t>
            </a:r>
          </a:p>
        </p:txBody>
      </p:sp>
      <p:sp>
        <p:nvSpPr>
          <p:cNvPr id="19" name="Text Box 75">
            <a:extLst>
              <a:ext uri="{FF2B5EF4-FFF2-40B4-BE49-F238E27FC236}">
                <a16:creationId xmlns:a16="http://schemas.microsoft.com/office/drawing/2014/main" id="{D09B1AFB-47BF-314F-BC43-22C9A4CF1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910" y="3319502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C[0,4]</a:t>
            </a:r>
          </a:p>
        </p:txBody>
      </p:sp>
      <p:sp>
        <p:nvSpPr>
          <p:cNvPr id="20" name="Text Box 76">
            <a:extLst>
              <a:ext uri="{FF2B5EF4-FFF2-40B4-BE49-F238E27FC236}">
                <a16:creationId xmlns:a16="http://schemas.microsoft.com/office/drawing/2014/main" id="{E38B9B3E-D576-054B-86AF-3B839DB8C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4084677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C[1,0]</a:t>
            </a:r>
          </a:p>
        </p:txBody>
      </p:sp>
      <p:sp>
        <p:nvSpPr>
          <p:cNvPr id="21" name="Text Box 77">
            <a:extLst>
              <a:ext uri="{FF2B5EF4-FFF2-40B4-BE49-F238E27FC236}">
                <a16:creationId xmlns:a16="http://schemas.microsoft.com/office/drawing/2014/main" id="{0EAE61BF-9C9E-ED49-BD17-3CA16D9C3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487683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C[2,0]</a:t>
            </a:r>
          </a:p>
        </p:txBody>
      </p:sp>
      <p:sp>
        <p:nvSpPr>
          <p:cNvPr id="22" name="Text Box 78">
            <a:extLst>
              <a:ext uri="{FF2B5EF4-FFF2-40B4-BE49-F238E27FC236}">
                <a16:creationId xmlns:a16="http://schemas.microsoft.com/office/drawing/2014/main" id="{E6E21B65-A198-5342-9810-CEA6A2DBC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99" y="5669002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C[3,0]</a:t>
            </a:r>
          </a:p>
        </p:txBody>
      </p:sp>
      <p:sp>
        <p:nvSpPr>
          <p:cNvPr id="23" name="Text Box 79">
            <a:extLst>
              <a:ext uri="{FF2B5EF4-FFF2-40B4-BE49-F238E27FC236}">
                <a16:creationId xmlns:a16="http://schemas.microsoft.com/office/drawing/2014/main" id="{61FF8AA2-59A1-5E4F-8674-1FE012D0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777" y="4084677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C[1,1]</a:t>
            </a:r>
          </a:p>
        </p:txBody>
      </p:sp>
      <p:sp>
        <p:nvSpPr>
          <p:cNvPr id="24" name="Text Box 80">
            <a:extLst>
              <a:ext uri="{FF2B5EF4-FFF2-40B4-BE49-F238E27FC236}">
                <a16:creationId xmlns:a16="http://schemas.microsoft.com/office/drawing/2014/main" id="{8C9B57FD-5A17-1B44-BF1C-50A2D043D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777" y="487683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C[2,1]</a:t>
            </a:r>
          </a:p>
        </p:txBody>
      </p:sp>
      <p:sp>
        <p:nvSpPr>
          <p:cNvPr id="25" name="Text Box 81">
            <a:extLst>
              <a:ext uri="{FF2B5EF4-FFF2-40B4-BE49-F238E27FC236}">
                <a16:creationId xmlns:a16="http://schemas.microsoft.com/office/drawing/2014/main" id="{13760021-CB72-A348-85B3-DEFEBE53D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666" y="5669002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C[3,1]</a:t>
            </a:r>
          </a:p>
        </p:txBody>
      </p:sp>
      <p:sp>
        <p:nvSpPr>
          <p:cNvPr id="26" name="Text Box 82">
            <a:extLst>
              <a:ext uri="{FF2B5EF4-FFF2-40B4-BE49-F238E27FC236}">
                <a16:creationId xmlns:a16="http://schemas.microsoft.com/office/drawing/2014/main" id="{92E8148D-E924-4641-8248-C9A72BE90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1155" y="4084677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C[1,2]</a:t>
            </a:r>
          </a:p>
        </p:txBody>
      </p:sp>
      <p:sp>
        <p:nvSpPr>
          <p:cNvPr id="27" name="Text Box 83">
            <a:extLst>
              <a:ext uri="{FF2B5EF4-FFF2-40B4-BE49-F238E27FC236}">
                <a16:creationId xmlns:a16="http://schemas.microsoft.com/office/drawing/2014/main" id="{BBC364C1-EB48-C947-8386-3112BD551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7532" y="4084677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C[1,3]</a:t>
            </a:r>
          </a:p>
        </p:txBody>
      </p:sp>
      <p:sp>
        <p:nvSpPr>
          <p:cNvPr id="28" name="Text Box 84">
            <a:extLst>
              <a:ext uri="{FF2B5EF4-FFF2-40B4-BE49-F238E27FC236}">
                <a16:creationId xmlns:a16="http://schemas.microsoft.com/office/drawing/2014/main" id="{EC9660D4-B31D-384C-B416-92A5E2AE6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3910" y="4084677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C[1,4]</a:t>
            </a:r>
          </a:p>
        </p:txBody>
      </p:sp>
      <p:sp>
        <p:nvSpPr>
          <p:cNvPr id="29" name="Text Box 85">
            <a:extLst>
              <a:ext uri="{FF2B5EF4-FFF2-40B4-BE49-F238E27FC236}">
                <a16:creationId xmlns:a16="http://schemas.microsoft.com/office/drawing/2014/main" id="{B95C590C-E73E-5844-AB79-E0471EA07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266" y="487683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C[2,2]</a:t>
            </a:r>
          </a:p>
        </p:txBody>
      </p:sp>
      <p:sp>
        <p:nvSpPr>
          <p:cNvPr id="30" name="Text Box 86">
            <a:extLst>
              <a:ext uri="{FF2B5EF4-FFF2-40B4-BE49-F238E27FC236}">
                <a16:creationId xmlns:a16="http://schemas.microsoft.com/office/drawing/2014/main" id="{D26589C6-4853-AC4B-B8BF-352CE9F59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1643" y="487683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C[2,3]</a:t>
            </a:r>
          </a:p>
        </p:txBody>
      </p:sp>
      <p:sp>
        <p:nvSpPr>
          <p:cNvPr id="31" name="Text Box 87">
            <a:extLst>
              <a:ext uri="{FF2B5EF4-FFF2-40B4-BE49-F238E27FC236}">
                <a16:creationId xmlns:a16="http://schemas.microsoft.com/office/drawing/2014/main" id="{08CA3323-4E0A-0544-8CA7-DD9D7B769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021" y="4876839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C[2,4]</a:t>
            </a:r>
          </a:p>
        </p:txBody>
      </p:sp>
      <p:sp>
        <p:nvSpPr>
          <p:cNvPr id="32" name="Text Box 88">
            <a:extLst>
              <a:ext uri="{FF2B5EF4-FFF2-40B4-BE49-F238E27FC236}">
                <a16:creationId xmlns:a16="http://schemas.microsoft.com/office/drawing/2014/main" id="{C3F5553E-017C-734D-B97C-970CB0E4F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5266" y="5694402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C[3,2]</a:t>
            </a:r>
          </a:p>
        </p:txBody>
      </p:sp>
      <p:sp>
        <p:nvSpPr>
          <p:cNvPr id="33" name="Text Box 89">
            <a:extLst>
              <a:ext uri="{FF2B5EF4-FFF2-40B4-BE49-F238E27FC236}">
                <a16:creationId xmlns:a16="http://schemas.microsoft.com/office/drawing/2014/main" id="{F03FCC66-A586-254D-B491-9E46851AA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1643" y="5669002"/>
            <a:ext cx="1178528" cy="55399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C[3,3]</a:t>
            </a:r>
          </a:p>
        </p:txBody>
      </p:sp>
      <p:sp>
        <p:nvSpPr>
          <p:cNvPr id="34" name="Text Box 90">
            <a:extLst>
              <a:ext uri="{FF2B5EF4-FFF2-40B4-BE49-F238E27FC236}">
                <a16:creationId xmlns:a16="http://schemas.microsoft.com/office/drawing/2014/main" id="{DCCE4DAC-C3F5-8443-889E-0E37EB662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021" y="5669002"/>
            <a:ext cx="1178528" cy="55399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C[3,4]</a:t>
            </a:r>
          </a:p>
        </p:txBody>
      </p:sp>
      <p:sp>
        <p:nvSpPr>
          <p:cNvPr id="35" name="Line 106">
            <a:extLst>
              <a:ext uri="{FF2B5EF4-FFF2-40B4-BE49-F238E27FC236}">
                <a16:creationId xmlns:a16="http://schemas.microsoft.com/office/drawing/2014/main" id="{81B6F913-52E7-8C44-AF48-FB5D7EE40B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4744" y="2851150"/>
            <a:ext cx="0" cy="316865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" name="Line 107">
            <a:extLst>
              <a:ext uri="{FF2B5EF4-FFF2-40B4-BE49-F238E27FC236}">
                <a16:creationId xmlns:a16="http://schemas.microsoft.com/office/drawing/2014/main" id="{4FB2B4BA-ED12-B544-BBEE-4CAC2DE9551A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3508413"/>
            <a:ext cx="6337300" cy="71438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Line 108">
            <a:extLst>
              <a:ext uri="{FF2B5EF4-FFF2-40B4-BE49-F238E27FC236}">
                <a16:creationId xmlns:a16="http://schemas.microsoft.com/office/drawing/2014/main" id="{D90D2F4C-553C-E647-915E-476591AEF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5388" y="4372013"/>
            <a:ext cx="4927600" cy="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8" name="Line 109">
            <a:extLst>
              <a:ext uri="{FF2B5EF4-FFF2-40B4-BE49-F238E27FC236}">
                <a16:creationId xmlns:a16="http://schemas.microsoft.com/office/drawing/2014/main" id="{461420D6-20B2-984F-AF00-822D45358B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0477" y="5092738"/>
            <a:ext cx="5057422" cy="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9" name="Line 110">
            <a:extLst>
              <a:ext uri="{FF2B5EF4-FFF2-40B4-BE49-F238E27FC236}">
                <a16:creationId xmlns:a16="http://schemas.microsoft.com/office/drawing/2014/main" id="{37E58697-9252-D544-989F-32D59E97EF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0477" y="5884902"/>
            <a:ext cx="5057422" cy="71437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74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7BC6-9D5C-3048-A00E-7D15E804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自底向上计算LCS的长度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ADC3-1B39-8C49-A1C5-3360B1337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计算LCS长度的算法</a:t>
            </a:r>
          </a:p>
          <a:p>
            <a:pPr lvl="1"/>
            <a:r>
              <a:rPr lang="en-CN" dirty="0"/>
              <a:t>数据结构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686749-CB1F-F149-9B97-0136EAE7F342}"/>
              </a:ext>
            </a:extLst>
          </p:cNvPr>
          <p:cNvSpPr/>
          <p:nvPr/>
        </p:nvSpPr>
        <p:spPr>
          <a:xfrm>
            <a:off x="1219200" y="2514600"/>
            <a:ext cx="6400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defRPr/>
            </a:pP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C[0:m,0:n]:</a:t>
            </a:r>
            <a:r>
              <a:rPr lang="en-US" altLang="zh-CN" sz="3200" b="1" i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C[</a:t>
            </a:r>
            <a:r>
              <a:rPr lang="en-US" altLang="zh-CN" sz="3200" b="1" i="1" dirty="0" err="1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3200" b="1" i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3200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3200" b="1" i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i="1" baseline="-30000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3200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3200" b="1" i="1" dirty="0" err="1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3200" b="1" i="1" baseline="-30000" dirty="0" err="1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en-US" sz="3200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3200" b="1" i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LCS</a:t>
            </a:r>
            <a:r>
              <a:rPr lang="zh-CN" altLang="en-US" sz="3200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的长度</a:t>
            </a:r>
          </a:p>
          <a:p>
            <a:pPr lvl="1" algn="just">
              <a:defRPr/>
            </a:pPr>
            <a:r>
              <a:rPr lang="en-US" altLang="zh-CN" sz="3200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B[1:m,1:n]:</a:t>
            </a:r>
            <a:r>
              <a:rPr lang="en-US" altLang="zh-CN" sz="3200" b="1" i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B[</a:t>
            </a:r>
            <a:r>
              <a:rPr lang="en-US" altLang="zh-CN" sz="3200" b="1" i="1" dirty="0" err="1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3200" b="1" i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3200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是指针，指向计算</a:t>
            </a:r>
            <a:r>
              <a:rPr lang="en-US" altLang="zh-CN" sz="3200" b="1" i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C[</a:t>
            </a:r>
            <a:r>
              <a:rPr lang="en-US" altLang="zh-CN" sz="3200" b="1" i="1" dirty="0" err="1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3200" b="1" i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3200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时所选择的子问题的优化解所对应的</a:t>
            </a:r>
            <a:r>
              <a:rPr lang="en-US" altLang="zh-CN" sz="3200" b="1" i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3200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表的表项 </a:t>
            </a: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05D1B358-E424-4C4D-9288-F35CC9DA2B49}"/>
              </a:ext>
            </a:extLst>
          </p:cNvPr>
          <p:cNvSpPr txBox="1"/>
          <p:nvPr/>
        </p:nvSpPr>
        <p:spPr>
          <a:xfrm>
            <a:off x="2209800" y="5071034"/>
            <a:ext cx="2743200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获取构造最优解的信息</a:t>
            </a:r>
          </a:p>
        </p:txBody>
      </p:sp>
    </p:spTree>
    <p:extLst>
      <p:ext uri="{BB962C8B-B14F-4D97-AF65-F5344CB8AC3E}">
        <p14:creationId xmlns:p14="http://schemas.microsoft.com/office/powerpoint/2010/main" val="189324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7BC6-9D5C-3048-A00E-7D15E804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伪代码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40503E-068C-3248-8C50-7B05579B6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438364"/>
            <a:ext cx="7162800" cy="541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/>
              <a:t>      </a:t>
            </a:r>
            <a:r>
              <a:rPr lang="en-US" altLang="zh-CN" b="1" dirty="0">
                <a:solidFill>
                  <a:schemeClr val="tx2"/>
                </a:solidFill>
              </a:rPr>
              <a:t>LCS-length(</a:t>
            </a:r>
            <a:r>
              <a:rPr lang="en-US" altLang="zh-CN" b="1" i="1" dirty="0">
                <a:solidFill>
                  <a:schemeClr val="tx2"/>
                </a:solidFill>
              </a:rPr>
              <a:t>X, Y</a:t>
            </a:r>
            <a:r>
              <a:rPr lang="en-US" altLang="zh-CN" b="1" dirty="0">
                <a:solidFill>
                  <a:schemeClr val="tx2"/>
                </a:solidFill>
              </a:rPr>
              <a:t>)</a:t>
            </a: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chemeClr val="tx2"/>
                </a:solidFill>
              </a:rPr>
              <a:t>      </a:t>
            </a:r>
            <a:r>
              <a:rPr lang="en-US" altLang="zh-CN" b="1" i="1" dirty="0" err="1">
                <a:solidFill>
                  <a:schemeClr val="tx2"/>
                </a:solidFill>
              </a:rPr>
              <a:t>m</a:t>
            </a:r>
            <a:r>
              <a:rPr lang="en-US" altLang="zh-CN" b="1" dirty="0" err="1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dirty="0" err="1">
                <a:solidFill>
                  <a:schemeClr val="tx2"/>
                </a:solidFill>
              </a:rPr>
              <a:t>length</a:t>
            </a:r>
            <a:r>
              <a:rPr lang="en-US" altLang="zh-CN" b="1" dirty="0">
                <a:solidFill>
                  <a:schemeClr val="tx2"/>
                </a:solidFill>
              </a:rPr>
              <a:t>(</a:t>
            </a:r>
            <a:r>
              <a:rPr lang="en-US" altLang="zh-CN" b="1" i="1" dirty="0">
                <a:solidFill>
                  <a:schemeClr val="tx2"/>
                </a:solidFill>
              </a:rPr>
              <a:t>X</a:t>
            </a:r>
            <a:r>
              <a:rPr lang="en-US" altLang="zh-CN" b="1" dirty="0">
                <a:solidFill>
                  <a:schemeClr val="tx2"/>
                </a:solidFill>
              </a:rPr>
              <a:t>)；</a:t>
            </a:r>
            <a:r>
              <a:rPr lang="en-US" altLang="zh-CN" b="1" i="1" dirty="0" err="1">
                <a:solidFill>
                  <a:schemeClr val="tx2"/>
                </a:solidFill>
              </a:rPr>
              <a:t>n</a:t>
            </a:r>
            <a:r>
              <a:rPr lang="en-US" altLang="zh-CN" b="1" dirty="0" err="1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dirty="0" err="1">
                <a:solidFill>
                  <a:schemeClr val="tx2"/>
                </a:solidFill>
              </a:rPr>
              <a:t>length</a:t>
            </a:r>
            <a:r>
              <a:rPr lang="en-US" altLang="zh-CN" b="1" dirty="0">
                <a:solidFill>
                  <a:schemeClr val="tx2"/>
                </a:solidFill>
              </a:rPr>
              <a:t>(</a:t>
            </a:r>
            <a:r>
              <a:rPr lang="en-US" altLang="zh-CN" b="1" i="1" dirty="0">
                <a:solidFill>
                  <a:schemeClr val="tx2"/>
                </a:solidFill>
              </a:rPr>
              <a:t>Y</a:t>
            </a:r>
            <a:r>
              <a:rPr lang="en-US" altLang="zh-CN" b="1" dirty="0">
                <a:solidFill>
                  <a:schemeClr val="tx2"/>
                </a:solidFill>
              </a:rPr>
              <a:t>)；</a:t>
            </a: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chemeClr val="tx2"/>
                </a:solidFill>
              </a:rPr>
              <a:t>      For   </a:t>
            </a:r>
            <a:r>
              <a:rPr lang="en-US" altLang="zh-CN" b="1" i="1" dirty="0">
                <a:solidFill>
                  <a:schemeClr val="tx2"/>
                </a:solidFill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solidFill>
                  <a:schemeClr val="tx2"/>
                </a:solidFill>
              </a:rPr>
              <a:t>1</a:t>
            </a:r>
            <a:r>
              <a:rPr lang="en-US" altLang="zh-CN" b="1" dirty="0">
                <a:solidFill>
                  <a:schemeClr val="tx2"/>
                </a:solidFill>
              </a:rPr>
              <a:t>   To   </a:t>
            </a:r>
            <a:r>
              <a:rPr lang="en-US" altLang="zh-CN" b="1" i="1" dirty="0">
                <a:solidFill>
                  <a:schemeClr val="tx2"/>
                </a:solidFill>
              </a:rPr>
              <a:t>m</a:t>
            </a:r>
            <a:r>
              <a:rPr lang="en-US" altLang="zh-CN" b="1" dirty="0">
                <a:solidFill>
                  <a:schemeClr val="tx2"/>
                </a:solidFill>
              </a:rPr>
              <a:t>   Do  </a:t>
            </a:r>
            <a:r>
              <a:rPr lang="en-US" altLang="zh-CN" b="1" i="1" dirty="0">
                <a:solidFill>
                  <a:schemeClr val="tx2"/>
                </a:solidFill>
              </a:rPr>
              <a:t> C[i,0]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solidFill>
                  <a:schemeClr val="tx2"/>
                </a:solidFill>
              </a:rPr>
              <a:t>0</a:t>
            </a:r>
            <a:r>
              <a:rPr lang="en-US" altLang="zh-CN" b="1" dirty="0">
                <a:solidFill>
                  <a:schemeClr val="tx2"/>
                </a:solidFill>
              </a:rPr>
              <a:t>;</a:t>
            </a: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chemeClr val="tx2"/>
                </a:solidFill>
              </a:rPr>
              <a:t>      For   </a:t>
            </a:r>
            <a:r>
              <a:rPr lang="en-US" altLang="zh-CN" b="1" i="1" dirty="0">
                <a:solidFill>
                  <a:schemeClr val="tx2"/>
                </a:solidFill>
              </a:rPr>
              <a:t>j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solidFill>
                  <a:schemeClr val="tx2"/>
                </a:solidFill>
              </a:rPr>
              <a:t>1</a:t>
            </a:r>
            <a:r>
              <a:rPr lang="en-US" altLang="zh-CN" b="1" dirty="0">
                <a:solidFill>
                  <a:schemeClr val="tx2"/>
                </a:solidFill>
              </a:rPr>
              <a:t>   To   </a:t>
            </a:r>
            <a:r>
              <a:rPr lang="en-US" altLang="zh-CN" b="1" i="1" dirty="0">
                <a:solidFill>
                  <a:schemeClr val="tx2"/>
                </a:solidFill>
              </a:rPr>
              <a:t>n</a:t>
            </a:r>
            <a:r>
              <a:rPr lang="en-US" altLang="zh-CN" b="1" dirty="0">
                <a:solidFill>
                  <a:schemeClr val="tx2"/>
                </a:solidFill>
              </a:rPr>
              <a:t>    Do   </a:t>
            </a:r>
            <a:r>
              <a:rPr lang="en-US" altLang="zh-CN" b="1" i="1" dirty="0">
                <a:solidFill>
                  <a:schemeClr val="tx2"/>
                </a:solidFill>
              </a:rPr>
              <a:t>C[0,j]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solidFill>
                  <a:schemeClr val="tx2"/>
                </a:solidFill>
              </a:rPr>
              <a:t>0</a:t>
            </a:r>
            <a:r>
              <a:rPr lang="en-US" altLang="zh-CN" b="1" dirty="0">
                <a:solidFill>
                  <a:schemeClr val="tx2"/>
                </a:solidFill>
              </a:rPr>
              <a:t>;</a:t>
            </a: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chemeClr val="tx2"/>
                </a:solidFill>
              </a:rPr>
              <a:t>      For   </a:t>
            </a:r>
            <a:r>
              <a:rPr lang="en-US" altLang="zh-CN" b="1" i="1" dirty="0">
                <a:solidFill>
                  <a:schemeClr val="tx2"/>
                </a:solidFill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solidFill>
                  <a:schemeClr val="tx2"/>
                </a:solidFill>
              </a:rPr>
              <a:t>1 </a:t>
            </a:r>
            <a:r>
              <a:rPr lang="en-US" altLang="zh-CN" b="1" dirty="0">
                <a:solidFill>
                  <a:schemeClr val="tx2"/>
                </a:solidFill>
              </a:rPr>
              <a:t>  To   </a:t>
            </a:r>
            <a:r>
              <a:rPr lang="en-US" altLang="zh-CN" b="1" i="1" dirty="0">
                <a:solidFill>
                  <a:schemeClr val="tx2"/>
                </a:solidFill>
              </a:rPr>
              <a:t>m</a:t>
            </a:r>
            <a:r>
              <a:rPr lang="en-US" altLang="zh-CN" b="1" dirty="0">
                <a:solidFill>
                  <a:schemeClr val="tx2"/>
                </a:solidFill>
              </a:rPr>
              <a:t>   Do</a:t>
            </a: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chemeClr val="tx2"/>
                </a:solidFill>
              </a:rPr>
              <a:t>           For   </a:t>
            </a:r>
            <a:r>
              <a:rPr lang="en-US" altLang="zh-CN" b="1" i="1" dirty="0">
                <a:solidFill>
                  <a:schemeClr val="tx2"/>
                </a:solidFill>
              </a:rPr>
              <a:t>j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solidFill>
                  <a:schemeClr val="tx2"/>
                </a:solidFill>
              </a:rPr>
              <a:t>1</a:t>
            </a:r>
            <a:r>
              <a:rPr lang="en-US" altLang="zh-CN" b="1" dirty="0">
                <a:solidFill>
                  <a:schemeClr val="tx2"/>
                </a:solidFill>
              </a:rPr>
              <a:t>   To   </a:t>
            </a:r>
            <a:r>
              <a:rPr lang="en-US" altLang="zh-CN" b="1" i="1" dirty="0">
                <a:solidFill>
                  <a:schemeClr val="tx2"/>
                </a:solidFill>
              </a:rPr>
              <a:t>n</a:t>
            </a:r>
            <a:r>
              <a:rPr lang="en-US" altLang="zh-CN" b="1" dirty="0">
                <a:solidFill>
                  <a:schemeClr val="tx2"/>
                </a:solidFill>
              </a:rPr>
              <a:t>   Do</a:t>
            </a: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chemeClr val="tx2"/>
                </a:solidFill>
              </a:rPr>
              <a:t>               If  </a:t>
            </a:r>
            <a:r>
              <a:rPr lang="en-US" altLang="zh-CN" b="1" i="1" dirty="0">
                <a:solidFill>
                  <a:schemeClr val="tx2"/>
                </a:solidFill>
              </a:rPr>
              <a:t>x</a:t>
            </a:r>
            <a:r>
              <a:rPr lang="en-US" altLang="zh-CN" b="1" i="1" baseline="-30000" dirty="0">
                <a:solidFill>
                  <a:schemeClr val="tx2"/>
                </a:solidFill>
              </a:rPr>
              <a:t>i </a:t>
            </a:r>
            <a:r>
              <a:rPr lang="en-US" altLang="zh-CN" b="1" dirty="0">
                <a:solidFill>
                  <a:schemeClr val="tx2"/>
                </a:solidFill>
              </a:rPr>
              <a:t>= </a:t>
            </a:r>
            <a:r>
              <a:rPr lang="en-US" altLang="zh-CN" b="1" i="1" dirty="0" err="1">
                <a:solidFill>
                  <a:schemeClr val="tx2"/>
                </a:solidFill>
              </a:rPr>
              <a:t>y</a:t>
            </a:r>
            <a:r>
              <a:rPr lang="en-US" altLang="zh-CN" b="1" i="1" baseline="-30000" dirty="0" err="1">
                <a:solidFill>
                  <a:schemeClr val="tx2"/>
                </a:solidFill>
              </a:rPr>
              <a:t>j</a:t>
            </a:r>
            <a:r>
              <a:rPr lang="en-US" altLang="zh-CN" b="1" i="1" dirty="0">
                <a:solidFill>
                  <a:schemeClr val="tx2"/>
                </a:solidFill>
              </a:rPr>
              <a:t> </a:t>
            </a: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chemeClr val="tx2"/>
                </a:solidFill>
              </a:rPr>
              <a:t>               Then </a:t>
            </a:r>
            <a:r>
              <a:rPr lang="en-US" altLang="zh-CN" b="1" i="1" dirty="0">
                <a:solidFill>
                  <a:schemeClr val="tx2"/>
                </a:solidFill>
              </a:rPr>
              <a:t>C[</a:t>
            </a:r>
            <a:r>
              <a:rPr lang="en-US" altLang="zh-CN" b="1" i="1" dirty="0" err="1">
                <a:solidFill>
                  <a:schemeClr val="tx2"/>
                </a:solidFill>
              </a:rPr>
              <a:t>i,j</a:t>
            </a:r>
            <a:r>
              <a:rPr lang="en-US" altLang="zh-CN" b="1" i="1" dirty="0">
                <a:solidFill>
                  <a:schemeClr val="tx2"/>
                </a:solidFill>
              </a:rPr>
              <a:t>]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solidFill>
                  <a:schemeClr val="tx2"/>
                </a:solidFill>
              </a:rPr>
              <a:t>C[i-1,j-1]+1</a:t>
            </a:r>
            <a:r>
              <a:rPr lang="en-US" altLang="zh-CN" b="1" dirty="0">
                <a:solidFill>
                  <a:schemeClr val="tx2"/>
                </a:solidFill>
              </a:rPr>
              <a:t>；</a:t>
            </a:r>
            <a:r>
              <a:rPr lang="en-US" altLang="zh-CN" b="1" i="1" dirty="0">
                <a:solidFill>
                  <a:schemeClr val="tx2"/>
                </a:solidFill>
              </a:rPr>
              <a:t>B[</a:t>
            </a:r>
            <a:r>
              <a:rPr lang="en-US" altLang="zh-CN" b="1" i="1" dirty="0" err="1">
                <a:solidFill>
                  <a:schemeClr val="tx2"/>
                </a:solidFill>
              </a:rPr>
              <a:t>i,j</a:t>
            </a:r>
            <a:r>
              <a:rPr lang="en-US" altLang="zh-CN" b="1" i="1" dirty="0">
                <a:solidFill>
                  <a:schemeClr val="tx2"/>
                </a:solidFill>
              </a:rPr>
              <a:t>]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solidFill>
                  <a:schemeClr val="tx2"/>
                </a:solidFill>
              </a:rPr>
              <a:t>“↖”; </a:t>
            </a: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chemeClr val="tx2"/>
                </a:solidFill>
              </a:rPr>
              <a:t>               Else If </a:t>
            </a:r>
            <a:r>
              <a:rPr lang="en-US" altLang="zh-CN" b="1" i="1" dirty="0">
                <a:solidFill>
                  <a:schemeClr val="tx2"/>
                </a:solidFill>
              </a:rPr>
              <a:t>C[i-1,j]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</a:t>
            </a:r>
            <a:r>
              <a:rPr lang="en-US" altLang="zh-CN" b="1" i="1" dirty="0">
                <a:solidFill>
                  <a:schemeClr val="tx2"/>
                </a:solidFill>
              </a:rPr>
              <a:t>C[i,j-1]</a:t>
            </a: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chemeClr val="tx2"/>
                </a:solidFill>
              </a:rPr>
              <a:t>                       Then </a:t>
            </a:r>
            <a:r>
              <a:rPr lang="en-US" altLang="zh-CN" b="1" i="1" dirty="0">
                <a:solidFill>
                  <a:schemeClr val="tx2"/>
                </a:solidFill>
              </a:rPr>
              <a:t>C[</a:t>
            </a:r>
            <a:r>
              <a:rPr lang="en-US" altLang="zh-CN" b="1" i="1" dirty="0" err="1">
                <a:solidFill>
                  <a:schemeClr val="tx2"/>
                </a:solidFill>
              </a:rPr>
              <a:t>i,j</a:t>
            </a:r>
            <a:r>
              <a:rPr lang="en-US" altLang="zh-CN" b="1" i="1" dirty="0">
                <a:solidFill>
                  <a:schemeClr val="tx2"/>
                </a:solidFill>
              </a:rPr>
              <a:t>]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solidFill>
                  <a:schemeClr val="tx2"/>
                </a:solidFill>
              </a:rPr>
              <a:t>C[i-1,j]</a:t>
            </a:r>
            <a:r>
              <a:rPr lang="en-US" altLang="zh-CN" b="1" dirty="0">
                <a:solidFill>
                  <a:schemeClr val="tx2"/>
                </a:solidFill>
              </a:rPr>
              <a:t>; </a:t>
            </a:r>
            <a:r>
              <a:rPr lang="en-US" altLang="zh-CN" b="1" i="1" dirty="0">
                <a:solidFill>
                  <a:schemeClr val="tx2"/>
                </a:solidFill>
              </a:rPr>
              <a:t>B[</a:t>
            </a:r>
            <a:r>
              <a:rPr lang="en-US" altLang="zh-CN" b="1" i="1" dirty="0" err="1">
                <a:solidFill>
                  <a:schemeClr val="tx2"/>
                </a:solidFill>
              </a:rPr>
              <a:t>i,j</a:t>
            </a:r>
            <a:r>
              <a:rPr lang="en-US" altLang="zh-CN" b="1" i="1" dirty="0">
                <a:solidFill>
                  <a:schemeClr val="tx2"/>
                </a:solidFill>
              </a:rPr>
              <a:t>]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solidFill>
                  <a:schemeClr val="tx2"/>
                </a:solidFill>
              </a:rPr>
              <a:t>“↑”;</a:t>
            </a:r>
          </a:p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chemeClr val="tx2"/>
                </a:solidFill>
              </a:rPr>
              <a:t>                       Else </a:t>
            </a:r>
            <a:r>
              <a:rPr lang="en-US" altLang="zh-CN" b="1" i="1" dirty="0">
                <a:solidFill>
                  <a:schemeClr val="tx2"/>
                </a:solidFill>
              </a:rPr>
              <a:t>C[</a:t>
            </a:r>
            <a:r>
              <a:rPr lang="en-US" altLang="zh-CN" b="1" i="1" dirty="0" err="1">
                <a:solidFill>
                  <a:schemeClr val="tx2"/>
                </a:solidFill>
              </a:rPr>
              <a:t>i,j</a:t>
            </a:r>
            <a:r>
              <a:rPr lang="en-US" altLang="zh-CN" b="1" i="1" dirty="0">
                <a:solidFill>
                  <a:schemeClr val="tx2"/>
                </a:solidFill>
              </a:rPr>
              <a:t>]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i="1" dirty="0">
                <a:solidFill>
                  <a:schemeClr val="tx2"/>
                </a:solidFill>
              </a:rPr>
              <a:t>C[i,j-1]</a:t>
            </a:r>
            <a:r>
              <a:rPr lang="en-US" altLang="zh-CN" b="1" dirty="0">
                <a:solidFill>
                  <a:schemeClr val="tx2"/>
                </a:solidFill>
              </a:rPr>
              <a:t>; </a:t>
            </a:r>
            <a:r>
              <a:rPr lang="en-US" altLang="zh-CN" b="1" i="1" dirty="0">
                <a:solidFill>
                  <a:schemeClr val="tx2"/>
                </a:solidFill>
              </a:rPr>
              <a:t>B[</a:t>
            </a:r>
            <a:r>
              <a:rPr lang="en-US" altLang="zh-CN" b="1" i="1" dirty="0" err="1">
                <a:solidFill>
                  <a:schemeClr val="tx2"/>
                </a:solidFill>
              </a:rPr>
              <a:t>i,j</a:t>
            </a:r>
            <a:r>
              <a:rPr lang="en-US" altLang="zh-CN" b="1" i="1" dirty="0">
                <a:solidFill>
                  <a:schemeClr val="tx2"/>
                </a:solidFill>
              </a:rPr>
              <a:t>]</a:t>
            </a: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</a:t>
            </a:r>
            <a:r>
              <a:rPr lang="en-US" altLang="zh-CN" b="1" dirty="0">
                <a:solidFill>
                  <a:schemeClr val="tx2"/>
                </a:solidFill>
              </a:rPr>
              <a:t>“←”; </a:t>
            </a:r>
          </a:p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chemeClr val="tx2"/>
                </a:solidFill>
                <a:latin typeface="宋体" panose="02010600030101010101" pitchFamily="2" charset="-122"/>
              </a:rPr>
              <a:t>   </a:t>
            </a:r>
            <a:r>
              <a:rPr lang="en-US" altLang="zh-CN" b="1" dirty="0">
                <a:solidFill>
                  <a:schemeClr val="tx2"/>
                </a:solidFill>
              </a:rPr>
              <a:t>Return </a:t>
            </a:r>
            <a:r>
              <a:rPr lang="en-US" altLang="zh-CN" b="1" i="1" dirty="0">
                <a:solidFill>
                  <a:schemeClr val="tx2"/>
                </a:solidFill>
              </a:rPr>
              <a:t>C</a:t>
            </a:r>
            <a:r>
              <a:rPr lang="en-US" altLang="zh-CN" b="1" dirty="0">
                <a:solidFill>
                  <a:schemeClr val="tx2"/>
                </a:solidFill>
              </a:rPr>
              <a:t> and </a:t>
            </a:r>
            <a:r>
              <a:rPr lang="en-US" altLang="zh-CN" b="1" i="1" dirty="0">
                <a:solidFill>
                  <a:schemeClr val="tx2"/>
                </a:solidFill>
              </a:rPr>
              <a:t>B</a:t>
            </a:r>
            <a:r>
              <a:rPr lang="en-US" altLang="zh-CN" b="1" dirty="0">
                <a:solidFill>
                  <a:schemeClr val="tx2"/>
                </a:solidFill>
              </a:rPr>
              <a:t>. 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231AA-512A-6440-884D-9F4C10D2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10" y="990600"/>
            <a:ext cx="4953000" cy="964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B7099-4DFB-EE44-ABB2-AFDC0066807B}"/>
              </a:ext>
            </a:extLst>
          </p:cNvPr>
          <p:cNvSpPr txBox="1"/>
          <p:nvPr/>
        </p:nvSpPr>
        <p:spPr>
          <a:xfrm>
            <a:off x="5638800" y="2078109"/>
            <a:ext cx="3124200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CN" altLang="en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从左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往右，从上到下</a:t>
            </a:r>
            <a:endParaRPr lang="en-CN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606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6ED0-BB37-6D42-B355-CF5A7B82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算法复杂性</a:t>
            </a:r>
          </a:p>
        </p:txBody>
      </p:sp>
      <p:sp>
        <p:nvSpPr>
          <p:cNvPr id="4" name="Rectangle 525">
            <a:extLst>
              <a:ext uri="{FF2B5EF4-FFF2-40B4-BE49-F238E27FC236}">
                <a16:creationId xmlns:a16="http://schemas.microsoft.com/office/drawing/2014/main" id="{A41EFF37-4633-FD45-9D0B-CE9B7B5AF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385888"/>
            <a:ext cx="6858000" cy="4710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时间复杂性</a:t>
            </a:r>
          </a:p>
          <a:p>
            <a:pPr lvl="1" algn="just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计算代价的时间</a:t>
            </a:r>
          </a:p>
          <a:p>
            <a:pPr lvl="2" algn="just">
              <a:defRPr/>
            </a:pP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(</a:t>
            </a:r>
            <a:r>
              <a:rPr lang="en-US" altLang="zh-CN" sz="2800" b="1" i="1" dirty="0" err="1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, j)</a:t>
            </a:r>
            <a:r>
              <a:rPr lang="zh-CN" altLang="en-US" sz="2800" b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两层循环</a:t>
            </a:r>
            <a:r>
              <a:rPr lang="en-US" altLang="zh-CN" sz="2800" b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,</a:t>
            </a:r>
            <a:r>
              <a:rPr lang="en-US" altLang="zh-CN" sz="2800" b="1" i="1" dirty="0" err="1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i</a:t>
            </a:r>
            <a:r>
              <a:rPr lang="zh-CN" altLang="en-US" sz="2800" b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循环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</a:t>
            </a:r>
            <a:r>
              <a:rPr lang="zh-CN" altLang="en-US" sz="2800" b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步</a:t>
            </a:r>
            <a:r>
              <a:rPr lang="en-US" altLang="zh-CN" sz="2800" b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, 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j</a:t>
            </a:r>
            <a:r>
              <a:rPr lang="zh-CN" altLang="en-US" sz="2800" b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循环</a:t>
            </a:r>
            <a:r>
              <a:rPr lang="en-US" altLang="zh-CN" sz="2800" b="1" i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n</a:t>
            </a:r>
            <a:r>
              <a:rPr lang="zh-CN" altLang="en-US" sz="2800" b="1" dirty="0">
                <a:solidFill>
                  <a:srgbClr val="6633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步</a:t>
            </a:r>
            <a:endParaRPr lang="en-US" altLang="zh-CN" sz="2800" b="1" dirty="0">
              <a:solidFill>
                <a:srgbClr val="663300"/>
              </a:solidFill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lvl="2" algn="just">
              <a:defRPr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O(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mn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)</a:t>
            </a:r>
          </a:p>
          <a:p>
            <a:pPr lvl="1" algn="just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初始化的时间</a:t>
            </a:r>
            <a:r>
              <a:rPr lang="en-US" altLang="zh-CN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:</a:t>
            </a:r>
            <a:r>
              <a:rPr lang="en-US" altLang="zh-CN" sz="2800" b="1" dirty="0">
                <a:solidFill>
                  <a:srgbClr val="0066FF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O(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m+n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)</a:t>
            </a:r>
          </a:p>
          <a:p>
            <a:pPr lvl="1" algn="just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总时间复杂性为：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O(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mn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)</a:t>
            </a:r>
          </a:p>
          <a:p>
            <a:pPr algn="just">
              <a:defRPr/>
            </a:pPr>
            <a:r>
              <a:rPr lang="zh-CN" altLang="en-US" b="1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空间复杂性 </a:t>
            </a:r>
          </a:p>
          <a:p>
            <a:pPr lvl="1" algn="just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使用数组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C</a:t>
            </a: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和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B</a:t>
            </a:r>
          </a:p>
          <a:p>
            <a:pPr lvl="1" algn="just">
              <a:defRPr/>
            </a:pPr>
            <a:r>
              <a:rPr lang="zh-CN" altLang="en-US" sz="2800" b="1" dirty="0">
                <a:solidFill>
                  <a:srgbClr val="0000CC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需要空间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O(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mn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02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21055" y="330835"/>
          <a:ext cx="7501890" cy="619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11" r:id="rId3" imgW="7496175" imgH="6191250" progId="Paint.Picture">
                  <p:embed/>
                </p:oleObj>
              </mc:Choice>
              <mc:Fallback>
                <p:oleObj r:id="rId3" imgW="7496175" imgH="61912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1055" y="330835"/>
                        <a:ext cx="7501890" cy="619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82C9A43A-F096-4545-9C9E-6DB99D414EB9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717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4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54075" y="402590"/>
          <a:ext cx="7435850" cy="6052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35" r:id="rId3" imgW="7429500" imgH="6048375" progId="Paint.Picture">
                  <p:embed/>
                </p:oleObj>
              </mc:Choice>
              <mc:Fallback>
                <p:oleObj r:id="rId3" imgW="7429500" imgH="60483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4075" y="402590"/>
                        <a:ext cx="7435850" cy="6052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7F90C66-8A2C-EA4C-B20A-FE7EAEE52ABB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717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4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15975" y="340360"/>
          <a:ext cx="7511415" cy="617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59" r:id="rId3" imgW="7505700" imgH="6172200" progId="Paint.Picture">
                  <p:embed/>
                </p:oleObj>
              </mc:Choice>
              <mc:Fallback>
                <p:oleObj r:id="rId3" imgW="7505700" imgH="61722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975" y="340360"/>
                        <a:ext cx="7511415" cy="6177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6366814-B7F3-2A41-91EE-8AD1227815EA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717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4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>
            <p:extLst>
              <p:ext uri="{D42A27DB-BD31-4B8C-83A1-F6EECF244321}">
                <p14:modId xmlns:p14="http://schemas.microsoft.com/office/powerpoint/2010/main" val="730577886"/>
              </p:ext>
            </p:extLst>
          </p:nvPr>
        </p:nvGraphicFramePr>
        <p:xfrm>
          <a:off x="911225" y="304800"/>
          <a:ext cx="7320915" cy="6167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83" r:id="rId3" imgW="7315200" imgH="6162675" progId="Paint.Picture">
                  <p:embed/>
                </p:oleObj>
              </mc:Choice>
              <mc:Fallback>
                <p:oleObj r:id="rId3" imgW="7315200" imgH="616267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1225" y="304800"/>
                        <a:ext cx="7320915" cy="6167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3BA38F4-3D65-884E-8ED2-841EF21B321D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717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4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68680" y="316230"/>
          <a:ext cx="7406640" cy="622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7" r:id="rId3" imgW="7400925" imgH="6219825" progId="Paint.Picture">
                  <p:embed/>
                </p:oleObj>
              </mc:Choice>
              <mc:Fallback>
                <p:oleObj r:id="rId3" imgW="7400925" imgH="62198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8680" y="316230"/>
                        <a:ext cx="7406640" cy="622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7E02A8A1-2251-0749-9658-C28FBF863B61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717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4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905F-1D03-4D4A-AE62-F3C35B26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斐波那契数列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7C8EC-D60A-C74B-9051-9D7CE4BF9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Bottom-up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37914-F7D5-5C4A-8623-E36F7335492A}"/>
              </a:ext>
            </a:extLst>
          </p:cNvPr>
          <p:cNvSpPr/>
          <p:nvPr/>
        </p:nvSpPr>
        <p:spPr>
          <a:xfrm>
            <a:off x="1600200" y="2017216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首先计算最小的问题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记录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F[0],F[1]</a:t>
            </a:r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的值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然后计算大一点的问题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记录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F[2]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然后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计算更大的问题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记录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F[n-1]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最后计算最终的问题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fill in F[n]</a:t>
            </a:r>
          </a:p>
          <a:p>
            <a:pPr lvl="1"/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DCF9C681-430C-DA44-8092-8B8E0BA237EC}"/>
              </a:ext>
            </a:extLst>
          </p:cNvPr>
          <p:cNvSpPr txBox="1"/>
          <p:nvPr/>
        </p:nvSpPr>
        <p:spPr>
          <a:xfrm>
            <a:off x="5486400" y="2514600"/>
            <a:ext cx="3276600" cy="4616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同样时间复杂度：O(n)</a:t>
            </a:r>
          </a:p>
        </p:txBody>
      </p:sp>
    </p:spTree>
    <p:extLst>
      <p:ext uri="{BB962C8B-B14F-4D97-AF65-F5344CB8AC3E}">
        <p14:creationId xmlns:p14="http://schemas.microsoft.com/office/powerpoint/2010/main" val="24407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54075" y="412115"/>
          <a:ext cx="7435850" cy="6033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31" r:id="rId3" imgW="7429500" imgH="6029325" progId="Paint.Picture">
                  <p:embed/>
                </p:oleObj>
              </mc:Choice>
              <mc:Fallback>
                <p:oleObj r:id="rId3" imgW="7429500" imgH="60293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4075" y="412115"/>
                        <a:ext cx="7435850" cy="6033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BD16EF7-F7BD-D94D-9851-9D2A1F38853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717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4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63600" y="397510"/>
          <a:ext cx="7416165" cy="606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55" r:id="rId3" imgW="7410450" imgH="6057900" progId="Paint.Picture">
                  <p:embed/>
                </p:oleObj>
              </mc:Choice>
              <mc:Fallback>
                <p:oleObj r:id="rId3" imgW="7410450" imgH="60579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3600" y="397510"/>
                        <a:ext cx="7416165" cy="6062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8F21B24-5BF2-EA48-9888-C59E8DEAE1B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717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4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15975" y="454660"/>
          <a:ext cx="7511415" cy="5948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9" r:id="rId3" imgW="7505700" imgH="5943600" progId="Paint.Picture">
                  <p:embed/>
                </p:oleObj>
              </mc:Choice>
              <mc:Fallback>
                <p:oleObj r:id="rId3" imgW="7505700" imgH="59436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975" y="454660"/>
                        <a:ext cx="7511415" cy="5948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C423D7A3-B709-2843-A23A-9B10514FE4BF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717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4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935355" y="454660"/>
          <a:ext cx="7273290" cy="5948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3" r:id="rId3" imgW="7267575" imgH="5943600" progId="Paint.Picture">
                  <p:embed/>
                </p:oleObj>
              </mc:Choice>
              <mc:Fallback>
                <p:oleObj r:id="rId3" imgW="7267575" imgH="59436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5355" y="454660"/>
                        <a:ext cx="7273290" cy="5948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7799767-331F-3E40-BD34-F08E9CC63C12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717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4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21055" y="226060"/>
          <a:ext cx="7501890" cy="640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7" r:id="rId3" imgW="7496175" imgH="6400800" progId="Paint.Picture">
                  <p:embed/>
                </p:oleObj>
              </mc:Choice>
              <mc:Fallback>
                <p:oleObj r:id="rId3" imgW="7496175" imgH="64008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1055" y="226060"/>
                        <a:ext cx="7501890" cy="6405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661A6C16-3899-0E49-A128-610815654720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7173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4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6"/>
            <a:ext cx="8229600" cy="1439863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下边开始设计求解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LCS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49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DE15-E99D-8744-A310-22B75B14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构造优化解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E79CC-2FEC-8344-8123-5198B78DF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133600"/>
            <a:ext cx="8229600" cy="2930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基本思想</a:t>
            </a:r>
          </a:p>
          <a:p>
            <a:pPr lvl="1">
              <a:defRPr/>
            </a:pPr>
            <a:r>
              <a:rPr lang="zh-CN" altLang="en-US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从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B[m, n]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开始按指针搜索</a:t>
            </a:r>
          </a:p>
          <a:p>
            <a:pPr lvl="1">
              <a:defRPr/>
            </a:pPr>
            <a:r>
              <a:rPr lang="zh-CN" altLang="en-US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若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B[</a:t>
            </a:r>
            <a:r>
              <a:rPr lang="en-US" altLang="zh-CN" sz="32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j]=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“↖”，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则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3200" i="1" baseline="-300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zh-CN" sz="3200" i="1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3200" i="1" baseline="-30000" dirty="0" err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j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的一个元素</a:t>
            </a:r>
          </a:p>
          <a:p>
            <a:pPr lvl="1">
              <a:defRPr/>
            </a:pPr>
            <a:r>
              <a:rPr lang="zh-CN" altLang="en-US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如此找到的“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r>
              <a:rPr lang="en-US" altLang="zh-CN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”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是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与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zh-CN" altLang="en-US" sz="3200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的</a:t>
            </a:r>
            <a:r>
              <a:rPr lang="en-US" altLang="zh-CN" sz="3200" i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LCS</a:t>
            </a:r>
            <a:endParaRPr lang="zh-CN" altLang="en-US" sz="3200" i="1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193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DE15-E99D-8744-A310-22B75B14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构造优化解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6906BFE-73B7-B144-8778-7EFAF54C6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71600"/>
            <a:ext cx="6849533" cy="53562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Print-LCS(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B, X, </a:t>
            </a:r>
            <a:r>
              <a:rPr lang="en-US" altLang="zh-CN" sz="2800" b="1" i="1" dirty="0" err="1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i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, j</a:t>
            </a: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)</a:t>
            </a: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IF  </a:t>
            </a:r>
            <a:r>
              <a:rPr lang="en-US" altLang="zh-CN" sz="2800" b="1" i="1" dirty="0" err="1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i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=0</a:t>
            </a: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  or  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j=0</a:t>
            </a: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  THEN  Return;</a:t>
            </a: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IF  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B[</a:t>
            </a:r>
            <a:r>
              <a:rPr lang="en-US" altLang="zh-CN" sz="2800" b="1" i="1" dirty="0" err="1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i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, j]</a:t>
            </a: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=“↖”  </a:t>
            </a: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THEN  Print-LCS(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B, X, i-1, j-1</a:t>
            </a: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);  Print 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x</a:t>
            </a:r>
            <a:r>
              <a:rPr lang="en-US" altLang="zh-CN" sz="2800" b="1" i="1" baseline="-30000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i</a:t>
            </a: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; </a:t>
            </a: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ELSE   If   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B[</a:t>
            </a:r>
            <a:r>
              <a:rPr lang="en-US" altLang="zh-CN" sz="2800" b="1" i="1" dirty="0" err="1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i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, j]</a:t>
            </a: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=“↑”  </a:t>
            </a: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             THEN   Print-LCS(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B, X, i-1, j</a:t>
            </a: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);</a:t>
            </a: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             ELSE   Print-LCS(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B, X, </a:t>
            </a:r>
            <a:r>
              <a:rPr lang="en-US" altLang="zh-CN" sz="2800" b="1" i="1" dirty="0" err="1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i</a:t>
            </a:r>
            <a:r>
              <a:rPr lang="en-US" altLang="zh-CN" sz="2800" b="1" i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, j-1</a:t>
            </a:r>
            <a:r>
              <a:rPr lang="en-US" altLang="zh-CN" sz="2800" b="1" dirty="0">
                <a:solidFill>
                  <a:schemeClr val="tx2"/>
                </a:solidFill>
                <a:ea typeface="+mn-ea"/>
                <a:cs typeface="Times New Roman" panose="02020603050405020304" charset="0"/>
              </a:rPr>
              <a:t>).</a:t>
            </a: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en-US" altLang="zh-CN" sz="2800" b="1" dirty="0">
              <a:solidFill>
                <a:schemeClr val="tx2"/>
              </a:solidFill>
              <a:ea typeface="+mn-ea"/>
              <a:cs typeface="Times New Roman" panose="02020603050405020304" charset="0"/>
            </a:endParaRP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b="1" dirty="0">
                <a:solidFill>
                  <a:srgbClr val="FF3300"/>
                </a:solidFill>
                <a:ea typeface="+mn-ea"/>
                <a:cs typeface="Times New Roman" panose="02020603050405020304" charset="0"/>
              </a:rPr>
              <a:t>Print-LCS(B, X, length(X), length(Y))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FF3300"/>
                </a:solidFill>
                <a:ea typeface="+mn-ea"/>
                <a:cs typeface="Times New Roman" panose="02020603050405020304" charset="0"/>
              </a:rPr>
              <a:t>可打印出</a:t>
            </a:r>
            <a:r>
              <a:rPr lang="en-US" altLang="zh-CN" sz="2800" b="1" i="1" dirty="0">
                <a:solidFill>
                  <a:srgbClr val="FF3300"/>
                </a:solidFill>
                <a:ea typeface="+mn-ea"/>
                <a:cs typeface="Times New Roman" panose="02020603050405020304" charset="0"/>
              </a:rPr>
              <a:t>X</a:t>
            </a:r>
            <a:r>
              <a:rPr lang="zh-CN" altLang="en-US" sz="2800" b="1" dirty="0">
                <a:solidFill>
                  <a:srgbClr val="FF3300"/>
                </a:solidFill>
                <a:ea typeface="+mn-ea"/>
                <a:cs typeface="Times New Roman" panose="02020603050405020304" charset="0"/>
              </a:rPr>
              <a:t>与</a:t>
            </a:r>
            <a:r>
              <a:rPr lang="en-US" altLang="zh-CN" sz="2800" b="1" i="1" dirty="0">
                <a:solidFill>
                  <a:srgbClr val="FF3300"/>
                </a:solidFill>
                <a:ea typeface="+mn-ea"/>
                <a:cs typeface="Times New Roman" panose="02020603050405020304" charset="0"/>
              </a:rPr>
              <a:t>Y</a:t>
            </a:r>
            <a:r>
              <a:rPr lang="zh-CN" altLang="en-US" sz="2800" b="1" dirty="0">
                <a:solidFill>
                  <a:srgbClr val="FF3300"/>
                </a:solidFill>
                <a:ea typeface="+mn-ea"/>
                <a:cs typeface="Times New Roman" panose="02020603050405020304" charset="0"/>
              </a:rPr>
              <a:t>的</a:t>
            </a:r>
            <a:r>
              <a:rPr lang="en-US" altLang="zh-CN" sz="2800" b="1" i="1" dirty="0">
                <a:solidFill>
                  <a:srgbClr val="FF3300"/>
                </a:solidFill>
                <a:ea typeface="+mn-ea"/>
                <a:cs typeface="Times New Roman" panose="02020603050405020304" charset="0"/>
              </a:rPr>
              <a:t>LCS</a:t>
            </a:r>
            <a:r>
              <a:rPr lang="en-US" altLang="zh-CN" sz="2800" b="1" dirty="0">
                <a:solidFill>
                  <a:srgbClr val="FF3300"/>
                </a:solidFill>
                <a:ea typeface="+mn-ea"/>
                <a:cs typeface="Times New Roman" panose="02020603050405020304" charset="0"/>
              </a:rPr>
              <a:t>。</a:t>
            </a:r>
            <a:r>
              <a:rPr lang="en-US" altLang="zh-CN" sz="2800" dirty="0">
                <a:ea typeface="+mn-ea"/>
                <a:cs typeface="Times New Roman" panose="02020603050405020304" charset="0"/>
              </a:rPr>
              <a:t> </a:t>
            </a:r>
            <a:endParaRPr lang="zh-CN" altLang="en-US" sz="2800" dirty="0">
              <a:ea typeface="+mn-ea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28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145" y="1268414"/>
            <a:ext cx="8541455" cy="4465637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</a:rPr>
              <a:t>请各位评审老师提出宝贵建议！谢谢！</a:t>
            </a:r>
          </a:p>
        </p:txBody>
      </p:sp>
      <p:grpSp>
        <p:nvGrpSpPr>
          <p:cNvPr id="71683" name="组合 9"/>
          <p:cNvGrpSpPr/>
          <p:nvPr/>
        </p:nvGrpSpPr>
        <p:grpSpPr bwMode="auto">
          <a:xfrm>
            <a:off x="-1412" y="-12700"/>
            <a:ext cx="9145412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dirty="0">
                <a:solidFill>
                  <a:prstClr val="white"/>
                </a:solidFill>
              </a:endParaRPr>
            </a:p>
          </p:txBody>
        </p:sp>
        <p:pic>
          <p:nvPicPr>
            <p:cNvPr id="71689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84" name="Rectangle 2"/>
          <p:cNvSpPr txBox="1">
            <a:spLocks noRot="1" noChangeArrowheads="1"/>
          </p:cNvSpPr>
          <p:nvPr/>
        </p:nvSpPr>
        <p:spPr bwMode="auto">
          <a:xfrm>
            <a:off x="2648656" y="2914650"/>
            <a:ext cx="8540044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en-US" sz="4800" b="1">
              <a:solidFill>
                <a:srgbClr val="7030A0"/>
              </a:solidFill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15734" y="846138"/>
            <a:ext cx="2712156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本讲内容</a:t>
            </a: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113593" y="2150387"/>
            <a:ext cx="8913249" cy="539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	4.1 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动态规划的原理</a:t>
            </a: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4.2 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矩阵</a:t>
            </a:r>
            <a:r>
              <a:rPr lang="zh-CN" altLang="en-US" sz="4200" dirty="0">
                <a:solidFill>
                  <a:srgbClr val="000000"/>
                </a:solidFill>
                <a:latin typeface="+mj-ea"/>
                <a:ea typeface="+mj-ea"/>
              </a:rPr>
              <a:t>链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乘法问题</a:t>
            </a: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4.3 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最长公共子序列问题</a:t>
            </a:r>
            <a:endParaRPr lang="en-US" altLang="zh-CN" sz="42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buNone/>
            </a:pPr>
            <a:r>
              <a:rPr lang="en-US" altLang="zh-CN" sz="4200" b="1" dirty="0">
                <a:solidFill>
                  <a:srgbClr val="000000"/>
                </a:solidFill>
                <a:latin typeface="+mj-ea"/>
              </a:rPr>
              <a:t>	4.4 0-1</a:t>
            </a:r>
            <a:r>
              <a:rPr lang="zh-CN" altLang="en-US" sz="4200" b="1" dirty="0">
                <a:solidFill>
                  <a:srgbClr val="000000"/>
                </a:solidFill>
                <a:latin typeface="+mj-ea"/>
              </a:rPr>
              <a:t>背包问题</a:t>
            </a:r>
            <a:endParaRPr lang="en-US" altLang="zh-CN" sz="4200" b="1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</a:rPr>
              <a:t>	4.5 </a:t>
            </a:r>
            <a:r>
              <a:rPr lang="zh-CN" altLang="en-US" sz="4200" dirty="0">
                <a:solidFill>
                  <a:srgbClr val="000000"/>
                </a:solidFill>
                <a:latin typeface="+mj-ea"/>
              </a:rPr>
              <a:t>最优二叉搜索树</a:t>
            </a:r>
            <a:endParaRPr lang="zh-CN" altLang="zh-CN" sz="4200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endParaRPr lang="zh-CN" altLang="zh-CN" sz="4200" b="1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endParaRPr lang="zh-CN" altLang="zh-CN" sz="42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  <a:t>68</a:t>
            </a:fld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7B91-189C-0B40-A618-142A58E0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问题的定义</a:t>
            </a:r>
            <a:endParaRPr lang="en-CN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51D0662-53F9-2D42-9E6B-3B2994664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63" y="1981200"/>
            <a:ext cx="795813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给定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种物品和一个背包，物品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的重量是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32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，价值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 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背包容量为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 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问如何选择装入背包的物品，使装入背包中的物品的总价值最大？</a:t>
            </a:r>
          </a:p>
          <a:p>
            <a:pPr algn="just">
              <a:defRPr/>
            </a:pPr>
            <a:endParaRPr lang="zh-CN" altLang="en-US" sz="3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32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0-1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：对于每种物品只能选择完全装入或不装入，一个物品至多装入一次。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7491E-4BD4-CC4C-BFDB-4DD75B0D5DDF}"/>
              </a:ext>
            </a:extLst>
          </p:cNvPr>
          <p:cNvSpPr/>
          <p:nvPr/>
        </p:nvSpPr>
        <p:spPr>
          <a:xfrm>
            <a:off x="1600960" y="5520630"/>
            <a:ext cx="5822428" cy="461665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如果不是</a:t>
            </a:r>
            <a:r>
              <a:rPr lang="en-US" altLang="zh-CN" sz="2400" dirty="0">
                <a:solidFill>
                  <a:srgbClr val="FF0000"/>
                </a:solidFill>
              </a:rPr>
              <a:t>0-1</a:t>
            </a:r>
            <a:r>
              <a:rPr lang="zh-CN" altLang="en-US" sz="2400" dirty="0">
                <a:solidFill>
                  <a:srgbClr val="FF0000"/>
                </a:solidFill>
              </a:rPr>
              <a:t>问题，可以是分数的情况呢？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3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905F-1D03-4D4A-AE62-F3C35B26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斐波那契数列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7C8EC-D60A-C74B-9051-9D7CE4BF9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不同思路时间复杂度对比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915-F4BA-444F-AB73-7EEA1008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95" y="1871980"/>
            <a:ext cx="6457315" cy="44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0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7B91-189C-0B40-A618-142A58E0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问题的定义</a:t>
            </a:r>
            <a:endParaRPr lang="en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EBB5DB-0B89-984E-83FB-8040C0012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7" y="1504950"/>
            <a:ext cx="7872413" cy="2447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l">
              <a:spcBef>
                <a:spcPct val="20000"/>
              </a:spcBef>
              <a:buFontTx/>
              <a:buChar char="•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输入：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C&gt;0, 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32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&gt;0, v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&gt;0, 1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533400" indent="-533400" algn="l">
              <a:spcBef>
                <a:spcPct val="20000"/>
              </a:spcBef>
              <a:buFontTx/>
              <a:buChar char="•"/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输出：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(x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x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), x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{0, 1}, 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满足</a:t>
            </a:r>
          </a:p>
          <a:p>
            <a:pPr marL="533400" indent="-533400" algn="l">
              <a:spcBef>
                <a:spcPct val="20000"/>
              </a:spcBef>
              <a:defRPr/>
            </a:pP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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C,   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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b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最大</a:t>
            </a:r>
            <a:endParaRPr lang="en-US" altLang="zh-CN" sz="3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E1BEAF80-AC88-A44A-991C-0467D86F2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733800"/>
            <a:ext cx="69342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等价的整数规划问题</a:t>
            </a:r>
          </a:p>
          <a:p>
            <a:pPr algn="l">
              <a:defRPr/>
            </a:pP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max </a:t>
            </a:r>
            <a:r>
              <a:rPr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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1 </a:t>
            </a:r>
            <a:r>
              <a:rPr lang="en-US" altLang="zh-CN" sz="32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 n 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,</a:t>
            </a:r>
          </a:p>
          <a:p>
            <a:pPr algn="l">
              <a:defRPr/>
            </a:pPr>
            <a:r>
              <a:rPr lang="zh-CN" altLang="en-US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3200" b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s.t.</a:t>
            </a:r>
            <a:r>
              <a:rPr lang="zh-CN" altLang="en-US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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1in 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32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2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 C, x</a:t>
            </a:r>
            <a:r>
              <a:rPr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{0, 1},  1 </a:t>
            </a:r>
            <a:r>
              <a:rPr lang="en-US" altLang="zh-CN" sz="32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CN" sz="32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1BE162-70E2-0340-817B-CE0AF8A39071}"/>
              </a:ext>
            </a:extLst>
          </p:cNvPr>
          <p:cNvSpPr/>
          <p:nvPr/>
        </p:nvSpPr>
        <p:spPr>
          <a:xfrm>
            <a:off x="533400" y="5586231"/>
            <a:ext cx="7772400" cy="461665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CN" altLang="en-CN" sz="2400" dirty="0">
                <a:solidFill>
                  <a:srgbClr val="FF0000"/>
                </a:solidFill>
              </a:rPr>
              <a:t>暴力</a:t>
            </a:r>
            <a:r>
              <a:rPr lang="zh-CN" altLang="en-US" sz="2400" dirty="0">
                <a:solidFill>
                  <a:srgbClr val="FF0000"/>
                </a:solidFill>
              </a:rPr>
              <a:t>求解，即枚举所有的情况，时间复杂性？</a:t>
            </a:r>
            <a:r>
              <a:rPr lang="en-US" altLang="zh-CN" sz="2400" dirty="0">
                <a:solidFill>
                  <a:srgbClr val="FF0000"/>
                </a:solidFill>
              </a:rPr>
              <a:t>O(2</a:t>
            </a:r>
            <a:r>
              <a:rPr lang="en-US" altLang="zh-CN" sz="2400" baseline="30000" dirty="0">
                <a:solidFill>
                  <a:srgbClr val="FF0000"/>
                </a:solidFill>
              </a:rPr>
              <a:t>n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AA0DA6-93E0-B445-A906-1AC089EA150C}"/>
              </a:ext>
            </a:extLst>
          </p:cNvPr>
          <p:cNvSpPr/>
          <p:nvPr/>
        </p:nvSpPr>
        <p:spPr>
          <a:xfrm>
            <a:off x="1600960" y="6186396"/>
            <a:ext cx="5416868" cy="461665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如果采用动态规划，如何构造子问题？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8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7"/>
            <a:ext cx="8229600" cy="796924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求解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0-1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背包问题的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940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8010-CDE0-A441-9CE9-DFC85221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分析优化解的结构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18421F50-A644-234C-A97A-98E43EAE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163" y="1268413"/>
            <a:ext cx="859631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优化子结构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(y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y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0-1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背包问题的优化解，即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=y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x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y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，则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(y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是如下子问题的优化解：</a:t>
            </a:r>
          </a:p>
          <a:p>
            <a:pPr>
              <a:defRPr/>
            </a:pPr>
            <a:endParaRPr lang="zh-CN" altLang="en-US" sz="28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1626FFB9-BE0C-3041-BD35-F1FB65F9D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765675"/>
            <a:ext cx="8856662" cy="18158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证明：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(y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不是子问题优化解</a:t>
            </a:r>
            <a:r>
              <a:rPr lang="en-US" altLang="zh-CN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则存在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(z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是子问题更优的解。于是</a:t>
            </a:r>
            <a:r>
              <a:rPr lang="en-US" altLang="zh-CN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(y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z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是原问题比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(y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y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更优解，矛盾。</a:t>
            </a:r>
          </a:p>
          <a:p>
            <a:pPr lvl="2">
              <a:defRPr/>
            </a:pPr>
            <a:endParaRPr lang="zh-CN" altLang="en-US" sz="28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8A3CB399-7781-C94D-9FE5-5BEFE8DFE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667000"/>
            <a:ext cx="6262688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36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max </a:t>
            </a:r>
            <a:r>
              <a:rPr lang="en-US" altLang="zh-CN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</a:t>
            </a:r>
            <a:r>
              <a:rPr lang="en-US" altLang="zh-CN" sz="36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2 </a:t>
            </a:r>
            <a:r>
              <a:rPr lang="en-US" altLang="zh-CN" sz="3600" b="1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6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 n </a:t>
            </a:r>
            <a:r>
              <a:rPr lang="en-US" altLang="zh-CN" sz="36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36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6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zh-CN" sz="36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6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algn="l">
              <a:defRPr/>
            </a:pPr>
            <a:r>
              <a:rPr lang="zh-CN" altLang="en-US" sz="4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lang="en-US" altLang="zh-CN" sz="4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s.t.</a:t>
            </a:r>
            <a:r>
              <a:rPr lang="zh-CN" altLang="en-US" sz="4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</a:t>
            </a:r>
            <a:r>
              <a:rPr lang="en-US" altLang="zh-CN" sz="36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2in </a:t>
            </a:r>
            <a:r>
              <a:rPr lang="en-US" altLang="zh-CN" sz="36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3600" b="1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6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600" b="1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6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 C – w</a:t>
            </a:r>
            <a:r>
              <a:rPr lang="en-US" altLang="zh-CN" sz="36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zh-CN" sz="36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sz="36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36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  <a:p>
            <a:pPr algn="l">
              <a:defRPr/>
            </a:pPr>
            <a:r>
              <a:rPr lang="en-US" altLang="zh-CN" sz="36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x</a:t>
            </a:r>
            <a:r>
              <a:rPr lang="en-US" altLang="zh-CN" sz="36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6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{0, 1},  2 </a:t>
            </a:r>
            <a:r>
              <a:rPr lang="en-US" altLang="zh-CN" sz="36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36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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6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9FF35-58D4-2643-B1A5-7E5CD528ACE5}"/>
              </a:ext>
            </a:extLst>
          </p:cNvPr>
          <p:cNvSpPr txBox="1"/>
          <p:nvPr/>
        </p:nvSpPr>
        <p:spPr>
          <a:xfrm>
            <a:off x="5562600" y="5811053"/>
            <a:ext cx="2514600" cy="46166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cut-and-paste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策略</a:t>
            </a:r>
            <a:endParaRPr lang="en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71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7"/>
            <a:ext cx="8229600" cy="796924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求解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0-1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背包问题的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36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BAEA-0F83-B34F-8A0E-2309B178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递归地定义最优解的代价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D13B6A6B-0297-5B4F-B99C-0197BE067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1484313"/>
            <a:ext cx="844708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设子问题</a:t>
            </a:r>
            <a:endParaRPr lang="en-US" altLang="zh-CN" sz="24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lang="en-US" altLang="zh-CN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   max </a:t>
            </a:r>
            <a:r>
              <a: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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 k n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algn="l">
              <a:defRPr/>
            </a:pPr>
            <a:r>
              <a:rPr lang="zh-CN" altLang="en-US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  </a:t>
            </a:r>
            <a:r>
              <a:rPr lang="en-US" altLang="zh-CN" sz="2400" b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s.t.</a:t>
            </a:r>
            <a:r>
              <a:rPr lang="zh-CN" altLang="en-US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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ikn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 j</a:t>
            </a:r>
            <a:endParaRPr lang="en-US" altLang="zh-CN" sz="2400" b="1" i="1" baseline="-250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lang="en-US" altLang="zh-CN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  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{0, 1}, 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 k 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</a:p>
          <a:p>
            <a:pPr algn="l">
              <a:defRPr/>
            </a:pPr>
            <a:r>
              <a:rPr lang="en-US" altLang="zh-CN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的最优解代价（装入书包的物品总价值）为</a:t>
            </a:r>
            <a:r>
              <a:rPr lang="en-US" altLang="zh-CN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m(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j).</a:t>
            </a:r>
          </a:p>
          <a:p>
            <a:pPr algn="l"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即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m(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j)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是背包容量为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可选物品为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i+1, …, n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时问题最优解的代价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608397D-264A-8A45-B4B5-E52F59BCD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126720"/>
            <a:ext cx="6253800" cy="26776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400" b="1" dirty="0">
                <a:ea typeface="宋体" panose="02010600030101010101" pitchFamily="2" charset="-122"/>
                <a:sym typeface="Symbol" panose="05050102010706020507" pitchFamily="18" charset="2"/>
              </a:rPr>
              <a:t>递归方程</a:t>
            </a:r>
            <a:endParaRPr lang="en-US" altLang="zh-CN" sz="2400" b="1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   </a:t>
            </a:r>
            <a:r>
              <a:rPr lang="en-US" altLang="zh-CN" sz="2400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m(</a:t>
            </a:r>
            <a:r>
              <a:rPr lang="en-US" altLang="zh-CN" sz="2400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, j) = m(i+1, j)        0 j &lt; </a:t>
            </a:r>
            <a:r>
              <a:rPr lang="en-US" altLang="zh-CN" sz="2400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endParaRPr lang="en-US" altLang="zh-CN" sz="2400" b="1" i="1" baseline="-25000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lang="en-US" altLang="zh-CN" sz="2400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   m(</a:t>
            </a:r>
            <a:r>
              <a:rPr lang="en-US" altLang="zh-CN" sz="2400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, j) = max{m(i+1, j), m(i+1, j-</a:t>
            </a:r>
            <a:r>
              <a:rPr lang="en-US" altLang="zh-CN" sz="2400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)+v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}    j  </a:t>
            </a:r>
            <a:r>
              <a:rPr lang="en-US" altLang="zh-CN" sz="2400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endParaRPr lang="zh-CN" altLang="en-US" sz="2400" b="1" i="1" baseline="-25000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lang="zh-CN" altLang="en-US" sz="2400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   </a:t>
            </a:r>
          </a:p>
          <a:p>
            <a:pPr algn="l">
              <a:defRPr/>
            </a:pPr>
            <a:r>
              <a:rPr lang="zh-CN" altLang="en-US" sz="2400" b="1" dirty="0">
                <a:ea typeface="宋体" panose="02010600030101010101" pitchFamily="2" charset="-122"/>
                <a:sym typeface="Symbol" panose="05050102010706020507" pitchFamily="18" charset="2"/>
              </a:rPr>
              <a:t>初始值</a:t>
            </a:r>
            <a:endParaRPr lang="zh-CN" altLang="en-US" sz="2400" b="1" i="1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lang="en-US" altLang="zh-CN" sz="2400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   m(n, j) = 0         0  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j &lt;</a:t>
            </a:r>
            <a:r>
              <a:rPr lang="en-US" altLang="zh-CN" sz="2400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endParaRPr lang="en-US" altLang="zh-CN" sz="2400" b="1" i="1" baseline="-25000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lang="en-US" altLang="zh-CN" sz="2400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   m(n, j) = </a:t>
            </a:r>
            <a:r>
              <a:rPr lang="en-US" altLang="zh-CN" sz="2400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2400" b="1" i="1" baseline="-250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      j </a:t>
            </a:r>
            <a:r>
              <a:rPr lang="en-US" altLang="zh-CN" sz="2400" dirty="0"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sz="2400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endParaRPr lang="en-US" altLang="zh-CN" sz="2400" b="1" i="1" baseline="-25000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BD4C2-0C91-8E42-BEFD-C1320C650C76}"/>
              </a:ext>
            </a:extLst>
          </p:cNvPr>
          <p:cNvSpPr txBox="1"/>
          <p:nvPr/>
        </p:nvSpPr>
        <p:spPr>
          <a:xfrm>
            <a:off x="6096000" y="3810000"/>
            <a:ext cx="2884488" cy="83099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装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得下物品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的情况：可以选择装，也可以选择不装，预留空间给后面装更合适的物品。</a:t>
            </a:r>
            <a:endParaRPr lang="en-CN" sz="16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27C04-ECE8-7F4F-8B07-32CFB43AF5AA}"/>
              </a:ext>
            </a:extLst>
          </p:cNvPr>
          <p:cNvSpPr txBox="1"/>
          <p:nvPr/>
        </p:nvSpPr>
        <p:spPr>
          <a:xfrm>
            <a:off x="4267200" y="5982379"/>
            <a:ext cx="2884488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只有最后一个物品可选时，空间足够时，一定选择装，因为后面没有其他备选物品了。</a:t>
            </a:r>
            <a:endParaRPr lang="en-C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9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7"/>
            <a:ext cx="8229600" cy="796924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求解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0-1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背包问题的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917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705-E84B-A942-A1D4-E68F6B81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自底向上计算优化解的代价</a:t>
            </a:r>
          </a:p>
        </p:txBody>
      </p:sp>
      <p:sp>
        <p:nvSpPr>
          <p:cNvPr id="36" name="Text Box 6">
            <a:extLst>
              <a:ext uri="{FF2B5EF4-FFF2-40B4-BE49-F238E27FC236}">
                <a16:creationId xmlns:a16="http://schemas.microsoft.com/office/drawing/2014/main" id="{7D1D5988-F893-814D-AD03-EF09F9F5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3" y="1614487"/>
            <a:ext cx="4086225" cy="1077913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   计算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m(</a:t>
            </a:r>
            <a:r>
              <a:rPr lang="en-US" altLang="zh-CN" sz="3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j)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需要</a:t>
            </a:r>
          </a:p>
          <a:p>
            <a:pPr>
              <a:defRPr/>
            </a:pP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m(i+1, j-</a:t>
            </a:r>
            <a:r>
              <a:rPr lang="en-US" altLang="zh-CN" sz="3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w</a:t>
            </a:r>
            <a:r>
              <a:rPr lang="en-US" altLang="zh-CN" sz="32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)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和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m(i+1, j)</a:t>
            </a:r>
            <a:r>
              <a:rPr lang="en-US" altLang="zh-CN" i="1" dirty="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7" name="Text Box 7">
            <a:extLst>
              <a:ext uri="{FF2B5EF4-FFF2-40B4-BE49-F238E27FC236}">
                <a16:creationId xmlns:a16="http://schemas.microsoft.com/office/drawing/2014/main" id="{9E9407FD-59C0-1649-BDBF-88161076B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1825625"/>
            <a:ext cx="3579813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令</a:t>
            </a:r>
            <a:r>
              <a:rPr lang="en-US" altLang="zh-CN" sz="3200" b="1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w</a:t>
            </a:r>
            <a:r>
              <a:rPr lang="en-US" altLang="zh-CN" sz="3200" b="1" i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3200" b="1" i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=</a:t>
            </a:r>
            <a:r>
              <a:rPr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整数</a:t>
            </a:r>
            <a:r>
              <a:rPr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, </a:t>
            </a:r>
            <a:r>
              <a:rPr lang="en-US" altLang="zh-CN" sz="3200" b="1" i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n=4</a:t>
            </a:r>
          </a:p>
        </p:txBody>
      </p:sp>
      <p:sp>
        <p:nvSpPr>
          <p:cNvPr id="38" name="Text Box 21">
            <a:extLst>
              <a:ext uri="{FF2B5EF4-FFF2-40B4-BE49-F238E27FC236}">
                <a16:creationId xmlns:a16="http://schemas.microsoft.com/office/drawing/2014/main" id="{A4CD5392-FA8F-2942-B5D6-4F1E07A8B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663" y="3795712"/>
            <a:ext cx="1476375" cy="4619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m(2,C-w</a:t>
            </a:r>
            <a:r>
              <a:rPr lang="en-US" altLang="zh-CN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1</a:t>
            </a: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9" name="Text Box 22">
            <a:extLst>
              <a:ext uri="{FF2B5EF4-FFF2-40B4-BE49-F238E27FC236}">
                <a16:creationId xmlns:a16="http://schemas.microsoft.com/office/drawing/2014/main" id="{F1C3B3C1-4907-D944-91C0-2DF96B2AD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38" y="3078162"/>
            <a:ext cx="1063625" cy="46196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m(1,C)</a:t>
            </a:r>
          </a:p>
        </p:txBody>
      </p:sp>
      <p:sp>
        <p:nvSpPr>
          <p:cNvPr id="40" name="Text Box 23">
            <a:extLst>
              <a:ext uri="{FF2B5EF4-FFF2-40B4-BE49-F238E27FC236}">
                <a16:creationId xmlns:a16="http://schemas.microsoft.com/office/drawing/2014/main" id="{DE43449D-BD74-964F-97B8-0B541D7D2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38" y="3795712"/>
            <a:ext cx="1063625" cy="4619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m(2,C)</a:t>
            </a:r>
          </a:p>
        </p:txBody>
      </p:sp>
      <p:sp>
        <p:nvSpPr>
          <p:cNvPr id="41" name="Text Box 19">
            <a:extLst>
              <a:ext uri="{FF2B5EF4-FFF2-40B4-BE49-F238E27FC236}">
                <a16:creationId xmlns:a16="http://schemas.microsoft.com/office/drawing/2014/main" id="{B4778AE9-9358-E740-8E41-9B4B5AB27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3" y="5356225"/>
            <a:ext cx="1090612" cy="46196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m(4, 1)</a:t>
            </a:r>
          </a:p>
        </p:txBody>
      </p:sp>
      <p:sp>
        <p:nvSpPr>
          <p:cNvPr id="42" name="Text Box 20">
            <a:extLst>
              <a:ext uri="{FF2B5EF4-FFF2-40B4-BE49-F238E27FC236}">
                <a16:creationId xmlns:a16="http://schemas.microsoft.com/office/drawing/2014/main" id="{DE663261-8082-1447-9AEC-5725DC9CF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4518025"/>
            <a:ext cx="1962150" cy="46196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m(3, C-w</a:t>
            </a:r>
            <a:r>
              <a:rPr lang="en-US" altLang="zh-CN" b="1" i="1" baseline="-25000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1</a:t>
            </a:r>
            <a:r>
              <a:rPr lang="en-US" altLang="zh-CN" b="1" i="1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-w</a:t>
            </a:r>
            <a:r>
              <a:rPr lang="en-US" altLang="zh-CN" b="1" i="1" baseline="-25000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2</a:t>
            </a:r>
            <a:r>
              <a:rPr lang="en-US" altLang="zh-CN" b="1" i="1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3" name="Text Box 25">
            <a:extLst>
              <a:ext uri="{FF2B5EF4-FFF2-40B4-BE49-F238E27FC236}">
                <a16:creationId xmlns:a16="http://schemas.microsoft.com/office/drawing/2014/main" id="{1C8F6DEE-8A14-CA4F-AB96-73348DD38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663" y="4516437"/>
            <a:ext cx="1476375" cy="461963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m(3,C-w</a:t>
            </a:r>
            <a:r>
              <a:rPr lang="en-US" altLang="zh-CN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1</a:t>
            </a: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4" name="Text Box 26">
            <a:extLst>
              <a:ext uri="{FF2B5EF4-FFF2-40B4-BE49-F238E27FC236}">
                <a16:creationId xmlns:a16="http://schemas.microsoft.com/office/drawing/2014/main" id="{66D6EB08-56D3-9F44-A62C-96C883E3A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963" y="5405437"/>
            <a:ext cx="1474787" cy="4619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m(4,C-w</a:t>
            </a:r>
            <a:r>
              <a:rPr lang="en-US" altLang="zh-CN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2</a:t>
            </a: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5" name="Text Box 27">
            <a:extLst>
              <a:ext uri="{FF2B5EF4-FFF2-40B4-BE49-F238E27FC236}">
                <a16:creationId xmlns:a16="http://schemas.microsoft.com/office/drawing/2014/main" id="{9DEA48F8-2CA8-BE49-8B81-1CCA246B0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488" y="5405437"/>
            <a:ext cx="1474787" cy="4619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m(4,C-w</a:t>
            </a:r>
            <a:r>
              <a:rPr lang="en-US" altLang="zh-CN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1</a:t>
            </a: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6" name="Text Box 28">
            <a:extLst>
              <a:ext uri="{FF2B5EF4-FFF2-40B4-BE49-F238E27FC236}">
                <a16:creationId xmlns:a16="http://schemas.microsoft.com/office/drawing/2014/main" id="{51D280FD-D642-CB42-BAB6-F2B5FCEC6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2225" y="5383212"/>
            <a:ext cx="864339" cy="36933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m(4, C)</a:t>
            </a:r>
          </a:p>
        </p:txBody>
      </p:sp>
      <p:sp>
        <p:nvSpPr>
          <p:cNvPr id="47" name="Text Box 37">
            <a:extLst>
              <a:ext uri="{FF2B5EF4-FFF2-40B4-BE49-F238E27FC236}">
                <a16:creationId xmlns:a16="http://schemas.microsoft.com/office/drawing/2014/main" id="{9EDCAB31-551E-7544-975E-681222194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38" y="4516437"/>
            <a:ext cx="1063625" cy="4619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m(3,C)</a:t>
            </a: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8658950C-D45C-AE47-947F-E38E45093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963" y="4516437"/>
            <a:ext cx="1474787" cy="4619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m(3,C-w</a:t>
            </a:r>
            <a:r>
              <a:rPr lang="en-US" altLang="zh-CN" b="1" i="1" baseline="-25000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2</a:t>
            </a:r>
            <a:r>
              <a:rPr lang="en-US" altLang="zh-CN" b="1" i="1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9" name="Text Box 39">
            <a:extLst>
              <a:ext uri="{FF2B5EF4-FFF2-40B4-BE49-F238E27FC236}">
                <a16:creationId xmlns:a16="http://schemas.microsoft.com/office/drawing/2014/main" id="{C2B9AE1F-D470-DC4D-8FBC-704E2F12E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8513" y="3605212"/>
            <a:ext cx="59531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50" name="Text Box 40">
            <a:extLst>
              <a:ext uri="{FF2B5EF4-FFF2-40B4-BE49-F238E27FC236}">
                <a16:creationId xmlns:a16="http://schemas.microsoft.com/office/drawing/2014/main" id="{7DBE6681-F235-0949-863F-4C3FD9CE6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925" y="3605212"/>
            <a:ext cx="5953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51" name="Text Box 41">
            <a:extLst>
              <a:ext uri="{FF2B5EF4-FFF2-40B4-BE49-F238E27FC236}">
                <a16:creationId xmlns:a16="http://schemas.microsoft.com/office/drawing/2014/main" id="{66288CD7-2B21-6C42-A391-1BA3664A6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4638" y="4321175"/>
            <a:ext cx="59531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52" name="Text Box 42">
            <a:extLst>
              <a:ext uri="{FF2B5EF4-FFF2-40B4-BE49-F238E27FC236}">
                <a16:creationId xmlns:a16="http://schemas.microsoft.com/office/drawing/2014/main" id="{E5713201-CAEE-004A-9D8E-ADB1F724B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8513" y="5260975"/>
            <a:ext cx="59531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53" name="Text Box 43">
            <a:extLst>
              <a:ext uri="{FF2B5EF4-FFF2-40B4-BE49-F238E27FC236}">
                <a16:creationId xmlns:a16="http://schemas.microsoft.com/office/drawing/2014/main" id="{97F49E24-2F9E-4A45-933A-724091252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638" y="4324350"/>
            <a:ext cx="59531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54" name="Text Box 44">
            <a:extLst>
              <a:ext uri="{FF2B5EF4-FFF2-40B4-BE49-F238E27FC236}">
                <a16:creationId xmlns:a16="http://schemas.microsoft.com/office/drawing/2014/main" id="{7836BC82-1B8A-1E43-828E-6FA81D730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638" y="5260975"/>
            <a:ext cx="59531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55" name="Text Box 45">
            <a:extLst>
              <a:ext uri="{FF2B5EF4-FFF2-40B4-BE49-F238E27FC236}">
                <a16:creationId xmlns:a16="http://schemas.microsoft.com/office/drawing/2014/main" id="{E51B9BFB-98B7-1B42-A297-92E7E8101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4638" y="5260975"/>
            <a:ext cx="59531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56" name="Text Box 46">
            <a:extLst>
              <a:ext uri="{FF2B5EF4-FFF2-40B4-BE49-F238E27FC236}">
                <a16:creationId xmlns:a16="http://schemas.microsoft.com/office/drawing/2014/main" id="{8CB7298D-3752-0940-9640-65CB529E7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8513" y="4324350"/>
            <a:ext cx="59531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57" name="Line 50">
            <a:extLst>
              <a:ext uri="{FF2B5EF4-FFF2-40B4-BE49-F238E27FC236}">
                <a16:creationId xmlns:a16="http://schemas.microsoft.com/office/drawing/2014/main" id="{A8F73D36-4ED5-AD45-98F3-D7B1EC9E54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4050" y="3294062"/>
            <a:ext cx="1855788" cy="0"/>
          </a:xfrm>
          <a:prstGeom prst="line">
            <a:avLst/>
          </a:prstGeom>
          <a:noFill/>
          <a:ln w="38100" cap="sq">
            <a:solidFill>
              <a:srgbClr val="0000FF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" name="Text Box 51">
            <a:extLst>
              <a:ext uri="{FF2B5EF4-FFF2-40B4-BE49-F238E27FC236}">
                <a16:creationId xmlns:a16="http://schemas.microsoft.com/office/drawing/2014/main" id="{9598021F-A04D-3E4C-ABE5-A4C336C9A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3605212"/>
            <a:ext cx="5953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59" name="Text Box 52">
            <a:extLst>
              <a:ext uri="{FF2B5EF4-FFF2-40B4-BE49-F238E27FC236}">
                <a16:creationId xmlns:a16="http://schemas.microsoft.com/office/drawing/2014/main" id="{C0A3DB4B-5A8C-6049-A1BE-98A6939D8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175" y="3605212"/>
            <a:ext cx="5953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60" name="Text Box 53">
            <a:extLst>
              <a:ext uri="{FF2B5EF4-FFF2-40B4-BE49-F238E27FC236}">
                <a16:creationId xmlns:a16="http://schemas.microsoft.com/office/drawing/2014/main" id="{C66E536E-0D3B-8344-9D5F-31B47744F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175" y="4321175"/>
            <a:ext cx="5953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61" name="Text Box 54">
            <a:extLst>
              <a:ext uri="{FF2B5EF4-FFF2-40B4-BE49-F238E27FC236}">
                <a16:creationId xmlns:a16="http://schemas.microsoft.com/office/drawing/2014/main" id="{9AE35124-1AEE-BC4F-8C80-FB2F1015B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3" y="4541837"/>
            <a:ext cx="1090612" cy="4619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m(3, 1)</a:t>
            </a:r>
          </a:p>
        </p:txBody>
      </p:sp>
      <p:sp>
        <p:nvSpPr>
          <p:cNvPr id="62" name="Text Box 55">
            <a:extLst>
              <a:ext uri="{FF2B5EF4-FFF2-40B4-BE49-F238E27FC236}">
                <a16:creationId xmlns:a16="http://schemas.microsoft.com/office/drawing/2014/main" id="{94D18285-6BC3-4F43-80EE-40C2334A8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3" y="3795712"/>
            <a:ext cx="1090612" cy="4619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m(2, 1)</a:t>
            </a:r>
          </a:p>
        </p:txBody>
      </p:sp>
      <p:sp>
        <p:nvSpPr>
          <p:cNvPr id="63" name="Text Box 56">
            <a:extLst>
              <a:ext uri="{FF2B5EF4-FFF2-40B4-BE49-F238E27FC236}">
                <a16:creationId xmlns:a16="http://schemas.microsoft.com/office/drawing/2014/main" id="{40147984-1125-5842-8D5C-F26A15739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0388" y="5380037"/>
            <a:ext cx="1962150" cy="4619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m(4, C-w</a:t>
            </a:r>
            <a:r>
              <a:rPr lang="en-US" altLang="zh-CN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1</a:t>
            </a: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-w</a:t>
            </a:r>
            <a:r>
              <a:rPr lang="en-US" altLang="zh-CN" b="1" i="1" baseline="-2500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2</a:t>
            </a:r>
            <a:r>
              <a:rPr lang="en-US" altLang="zh-CN" b="1" i="1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64" name="Text Box 57">
            <a:extLst>
              <a:ext uri="{FF2B5EF4-FFF2-40B4-BE49-F238E27FC236}">
                <a16:creationId xmlns:a16="http://schemas.microsoft.com/office/drawing/2014/main" id="{5AAEE147-5A63-FE4F-8934-8071ACACE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175" y="5186362"/>
            <a:ext cx="59531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…</a:t>
            </a:r>
          </a:p>
        </p:txBody>
      </p:sp>
      <p:sp>
        <p:nvSpPr>
          <p:cNvPr id="65" name="Line 58">
            <a:extLst>
              <a:ext uri="{FF2B5EF4-FFF2-40B4-BE49-F238E27FC236}">
                <a16:creationId xmlns:a16="http://schemas.microsoft.com/office/drawing/2014/main" id="{72184EE8-8079-664F-AB64-0A97D3BA9C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663" y="5597525"/>
            <a:ext cx="8575675" cy="0"/>
          </a:xfrm>
          <a:prstGeom prst="line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dirty="0"/>
          </a:p>
        </p:txBody>
      </p:sp>
      <p:sp>
        <p:nvSpPr>
          <p:cNvPr id="66" name="Line 59">
            <a:extLst>
              <a:ext uri="{FF2B5EF4-FFF2-40B4-BE49-F238E27FC236}">
                <a16:creationId xmlns:a16="http://schemas.microsoft.com/office/drawing/2014/main" id="{019A1EE8-2A80-594A-A5F4-5931E246F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663" y="4805362"/>
            <a:ext cx="8639175" cy="0"/>
          </a:xfrm>
          <a:prstGeom prst="line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" name="Line 60">
            <a:extLst>
              <a:ext uri="{FF2B5EF4-FFF2-40B4-BE49-F238E27FC236}">
                <a16:creationId xmlns:a16="http://schemas.microsoft.com/office/drawing/2014/main" id="{FEE45293-51E7-464B-ABA9-A08ECF47A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575" y="4086225"/>
            <a:ext cx="8704263" cy="0"/>
          </a:xfrm>
          <a:prstGeom prst="line">
            <a:avLst/>
          </a:prstGeom>
          <a:noFill/>
          <a:ln w="28575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26C427-A1D4-BB49-AE9E-DAE2224A3B39}"/>
              </a:ext>
            </a:extLst>
          </p:cNvPr>
          <p:cNvSpPr/>
          <p:nvPr/>
        </p:nvSpPr>
        <p:spPr>
          <a:xfrm>
            <a:off x="250172" y="5902622"/>
            <a:ext cx="2781300" cy="923330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ym typeface="Symbol" panose="05050102010706020507" pitchFamily="18" charset="2"/>
              </a:rPr>
              <a:t>初始值</a:t>
            </a:r>
            <a:endParaRPr lang="zh-CN" altLang="en-US" b="1" i="1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>
              <a:defRPr/>
            </a:pPr>
            <a:r>
              <a:rPr lang="en-US" altLang="zh-CN" b="1" i="1" dirty="0">
                <a:solidFill>
                  <a:srgbClr val="FF0000"/>
                </a:solidFill>
                <a:sym typeface="Symbol" panose="05050102010706020507" pitchFamily="18" charset="2"/>
              </a:rPr>
              <a:t>     m(n, j) = 0         0  </a:t>
            </a:r>
            <a:r>
              <a:rPr lang="en-US" altLang="zh-CN" dirty="0">
                <a:sym typeface="Symbol" panose="05050102010706020507" pitchFamily="18" charset="2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sym typeface="Symbol" panose="05050102010706020507" pitchFamily="18" charset="2"/>
              </a:rPr>
              <a:t>j &lt;</a:t>
            </a:r>
            <a:r>
              <a:rPr lang="en-US" altLang="zh-CN" b="1" i="1" dirty="0" err="1">
                <a:solidFill>
                  <a:srgbClr val="FF0000"/>
                </a:solidFill>
                <a:sym typeface="Symbol" panose="05050102010706020507" pitchFamily="18" charset="2"/>
              </a:rPr>
              <a:t>w</a:t>
            </a:r>
            <a:r>
              <a:rPr lang="en-US" altLang="zh-CN" b="1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endParaRPr lang="en-US" altLang="zh-CN" b="1" i="1" baseline="-250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>
              <a:defRPr/>
            </a:pPr>
            <a:r>
              <a:rPr lang="en-US" altLang="zh-CN" b="1" i="1" dirty="0">
                <a:solidFill>
                  <a:srgbClr val="FF0000"/>
                </a:solidFill>
                <a:sym typeface="Symbol" panose="05050102010706020507" pitchFamily="18" charset="2"/>
              </a:rPr>
              <a:t>     m(n, j) = </a:t>
            </a:r>
            <a:r>
              <a:rPr lang="en-US" altLang="zh-CN" b="1" i="1" dirty="0" err="1">
                <a:solidFill>
                  <a:srgbClr val="FF0000"/>
                </a:solidFill>
                <a:sym typeface="Symbol" panose="05050102010706020507" pitchFamily="18" charset="2"/>
              </a:rPr>
              <a:t>v</a:t>
            </a:r>
            <a:r>
              <a:rPr lang="en-US" altLang="zh-CN" b="1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zh-CN" b="1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sym typeface="Symbol" panose="05050102010706020507" pitchFamily="18" charset="2"/>
              </a:rPr>
              <a:t>        j </a:t>
            </a:r>
            <a:r>
              <a:rPr lang="en-US" altLang="zh-CN" dirty="0">
                <a:sym typeface="Symbol" panose="05050102010706020507" pitchFamily="18" charset="2"/>
              </a:rPr>
              <a:t>  </a:t>
            </a:r>
            <a:r>
              <a:rPr lang="en-US" altLang="zh-CN" b="1" i="1" dirty="0" err="1">
                <a:solidFill>
                  <a:srgbClr val="FF0000"/>
                </a:solidFill>
                <a:sym typeface="Symbol" panose="05050102010706020507" pitchFamily="18" charset="2"/>
              </a:rPr>
              <a:t>w</a:t>
            </a:r>
            <a:r>
              <a:rPr lang="en-US" altLang="zh-CN" b="1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endParaRPr lang="en-US" altLang="zh-CN" b="1" i="1" baseline="-250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D97C02-3B46-7049-A41B-C1BF6CD82F11}"/>
              </a:ext>
            </a:extLst>
          </p:cNvPr>
          <p:cNvSpPr txBox="1"/>
          <p:nvPr/>
        </p:nvSpPr>
        <p:spPr>
          <a:xfrm>
            <a:off x="745985" y="2903383"/>
            <a:ext cx="4586468" cy="6463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通过递归方程的依赖关系以及初始值来确定“自底向上”的实际计算次序：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从下往上。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5E7A70-1337-4A4F-9424-0E3ED1B8F1AB}"/>
              </a:ext>
            </a:extLst>
          </p:cNvPr>
          <p:cNvSpPr txBox="1"/>
          <p:nvPr/>
        </p:nvSpPr>
        <p:spPr>
          <a:xfrm>
            <a:off x="3148012" y="6102418"/>
            <a:ext cx="249078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初始化对应最下面一行</a:t>
            </a:r>
            <a:endParaRPr lang="en-US" altLang="zh-CN" sz="18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7124C-18A9-BD41-9CD4-ADFB67E61FFD}"/>
              </a:ext>
            </a:extLst>
          </p:cNvPr>
          <p:cNvSpPr txBox="1"/>
          <p:nvPr/>
        </p:nvSpPr>
        <p:spPr>
          <a:xfrm>
            <a:off x="-529389" y="44757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06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7" grpId="1" animBg="1"/>
      <p:bldP spid="48" grpId="0" animBg="1"/>
      <p:bldP spid="48" grpId="1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/>
      <p:bldP spid="65" grpId="0" animBg="1"/>
      <p:bldP spid="66" grpId="0" animBg="1"/>
      <p:bldP spid="67" grpId="0" animBg="1"/>
      <p:bldP spid="6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21" name="Text Box 5"/>
          <p:cNvSpPr txBox="1">
            <a:spLocks noChangeArrowheads="1"/>
          </p:cNvSpPr>
          <p:nvPr/>
        </p:nvSpPr>
        <p:spPr bwMode="auto">
          <a:xfrm>
            <a:off x="468313" y="692150"/>
            <a:ext cx="7960834" cy="58169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j=0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To    min(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31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-1, C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  Do</a:t>
            </a:r>
          </a:p>
          <a:p>
            <a:pPr algn="l">
              <a:defRPr/>
            </a:pP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n, j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defRPr/>
            </a:pP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j=</a:t>
            </a:r>
            <a:r>
              <a:rPr lang="en-US" altLang="zh-CN" sz="31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31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To 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    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</a:p>
          <a:p>
            <a:pPr algn="l">
              <a:defRPr/>
            </a:pP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n, j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31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31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defRPr/>
            </a:pP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i=n-1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To 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Do</a:t>
            </a:r>
          </a:p>
          <a:p>
            <a:pPr algn="l">
              <a:defRPr/>
            </a:pP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For 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j=0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To   min(</a:t>
            </a:r>
            <a:r>
              <a:rPr lang="en-US" altLang="zh-CN" sz="31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31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1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-1, C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   Do</a:t>
            </a:r>
          </a:p>
          <a:p>
            <a:pPr algn="l">
              <a:defRPr/>
            </a:pP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i, j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 =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i+1, j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algn="l">
              <a:defRPr/>
            </a:pP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For 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j=</a:t>
            </a:r>
            <a:r>
              <a:rPr lang="en-US" altLang="zh-CN" sz="31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31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To 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Do</a:t>
            </a:r>
          </a:p>
          <a:p>
            <a:pPr algn="l">
              <a:defRPr/>
            </a:pP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i, j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]=max{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i+1, j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],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i+1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j-</a:t>
            </a:r>
            <a:r>
              <a:rPr lang="en-US" altLang="zh-CN" sz="31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31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]+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31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  <a:p>
            <a:pPr algn="l">
              <a:defRPr/>
            </a:pP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31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algn="l">
              <a:defRPr/>
            </a:pP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Then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1, C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 C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en-US" altLang="zh-CN" sz="31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Else 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1, C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]=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max{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2, C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],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C-w</a:t>
            </a:r>
            <a:r>
              <a:rPr lang="en-US" altLang="zh-CN" sz="31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]+</a:t>
            </a:r>
            <a:r>
              <a:rPr lang="en-US" altLang="zh-CN" sz="3100" b="1" i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31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1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751620" name="Text Box 4"/>
          <p:cNvSpPr txBox="1">
            <a:spLocks noChangeArrowheads="1"/>
          </p:cNvSpPr>
          <p:nvPr/>
        </p:nvSpPr>
        <p:spPr bwMode="auto">
          <a:xfrm>
            <a:off x="7252970" y="9525"/>
            <a:ext cx="1747838" cy="1323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2" algn="l">
              <a:defRPr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</a:p>
          <a:p>
            <a:pPr algn="l">
              <a:buFontTx/>
              <a:buChar char="•"/>
              <a:defRPr/>
            </a:pPr>
            <a:r>
              <a:rPr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算法</a:t>
            </a:r>
          </a:p>
          <a:p>
            <a:pPr algn="l">
              <a:defRPr/>
            </a:pPr>
            <a:endParaRPr lang="zh-CN" altLang="en-US" sz="2000" b="1" dirty="0">
              <a:effectLst>
                <a:outerShdw blurRad="38100" dist="38100" dir="2700000" algn="tl">
                  <a:srgbClr val="C0C0C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63432D-7245-0642-B364-41805A3D7846}"/>
              </a:ext>
            </a:extLst>
          </p:cNvPr>
          <p:cNvSpPr/>
          <p:nvPr/>
        </p:nvSpPr>
        <p:spPr>
          <a:xfrm>
            <a:off x="2819400" y="5105400"/>
            <a:ext cx="5359159" cy="400110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第一行只需要计算</a:t>
            </a:r>
            <a:r>
              <a:rPr lang="en-US" altLang="zh-CN" sz="2000" dirty="0">
                <a:solidFill>
                  <a:srgbClr val="FF0000"/>
                </a:solidFill>
              </a:rPr>
              <a:t>m[1,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C],</a:t>
            </a:r>
            <a:r>
              <a:rPr lang="zh-CN" altLang="en-US" sz="2000" dirty="0">
                <a:solidFill>
                  <a:srgbClr val="FF0000"/>
                </a:solidFill>
              </a:rPr>
              <a:t>而不需要计算其他值</a:t>
            </a:r>
            <a:endParaRPr lang="en-CN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BCFB49-163B-2349-91A7-3ED848CAE7C3}"/>
                  </a:ext>
                </a:extLst>
              </p:cNvPr>
              <p:cNvSpPr txBox="1"/>
              <p:nvPr/>
            </p:nvSpPr>
            <p:spPr>
              <a:xfrm>
                <a:off x="5638800" y="1574323"/>
                <a:ext cx="3444248" cy="5271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时间复杂度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800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BCFB49-163B-2349-91A7-3ED848CAE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574323"/>
                <a:ext cx="3444248" cy="527132"/>
              </a:xfrm>
              <a:prstGeom prst="rect">
                <a:avLst/>
              </a:prstGeom>
              <a:blipFill>
                <a:blip r:embed="rId3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3956" y="1412877"/>
            <a:ext cx="8229600" cy="796924"/>
          </a:xfrm>
          <a:solidFill>
            <a:srgbClr val="00FFFF"/>
          </a:solidFill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求解</a:t>
            </a:r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0-1</a:t>
            </a:r>
            <a:r>
              <a:rPr lang="zh-CN" altLang="en-US" sz="4000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背包问题的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动态规划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rPr>
              <a:t>算法</a:t>
            </a:r>
          </a:p>
        </p:txBody>
      </p:sp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00012" y="3068638"/>
            <a:ext cx="6913033" cy="2874962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分析优化解的结构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递归地定义最优解的代价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并获取构造最优解的信息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根据构造最优解的信息构造优化解</a:t>
            </a:r>
            <a:r>
              <a:rPr lang="zh-CN" altLang="en-US" sz="36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360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9564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9E26-D198-C144-AA63-4FF973F5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构造优化解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50A52D55-7914-9040-9981-6D64B7AEF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28800"/>
            <a:ext cx="8462573" cy="3298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9144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3716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8288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2860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r>
              <a:rPr kumimoji="0"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m(1, C)</a:t>
            </a:r>
            <a:r>
              <a:rPr kumimoji="0"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是最优解代价值，相应解计算如下：</a:t>
            </a:r>
          </a:p>
          <a:p>
            <a:pPr algn="l" eaLnBrk="1" hangingPunct="1">
              <a:lnSpc>
                <a:spcPct val="110000"/>
              </a:lnSpc>
              <a:defRPr/>
            </a:pPr>
            <a:r>
              <a:rPr kumimoji="0"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If   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m(1, C)=m(2, C)  </a:t>
            </a:r>
          </a:p>
          <a:p>
            <a:pPr algn="l" eaLnBrk="1" hangingPunct="1">
              <a:lnSpc>
                <a:spcPct val="110000"/>
              </a:lnSpc>
              <a:defRPr/>
            </a:pP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kumimoji="0"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Then  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=0</a:t>
            </a:r>
            <a:endParaRPr kumimoji="0" lang="en-US" altLang="zh-CN" sz="32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l" eaLnBrk="1" hangingPunct="1">
              <a:lnSpc>
                <a:spcPct val="110000"/>
              </a:lnSpc>
              <a:defRPr/>
            </a:pPr>
            <a:r>
              <a:rPr kumimoji="0"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Else   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kumimoji="0"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=0</a:t>
            </a:r>
            <a:r>
              <a:rPr kumimoji="0"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  </a:t>
            </a:r>
            <a:r>
              <a:rPr kumimoji="0"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m(2, C)</a:t>
            </a:r>
            <a:r>
              <a:rPr kumimoji="0"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继续构造最优解；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kumimoji="0"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如果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kumimoji="0"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  </a:t>
            </a:r>
            <a:r>
              <a:rPr kumimoji="0"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m(2, C-w</a:t>
            </a:r>
            <a:r>
              <a:rPr kumimoji="0" lang="en-US" altLang="zh-CN" sz="3200" b="1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3200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继续构造最优解</a:t>
            </a:r>
            <a:r>
              <a:rPr kumimoji="0"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7A5A9-6D3D-F54A-BD0D-C5E454564CFC}"/>
              </a:ext>
            </a:extLst>
          </p:cNvPr>
          <p:cNvSpPr/>
          <p:nvPr/>
        </p:nvSpPr>
        <p:spPr>
          <a:xfrm>
            <a:off x="1676400" y="5471100"/>
            <a:ext cx="4801314" cy="400110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注意</a:t>
            </a:r>
            <a:r>
              <a:rPr lang="zh-CN" altLang="en-US" sz="2000" dirty="0">
                <a:solidFill>
                  <a:srgbClr val="FF0000"/>
                </a:solidFill>
              </a:rPr>
              <a:t>：构造顺序与自底向上计算顺序相反</a:t>
            </a:r>
            <a:endParaRPr lang="en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60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145" y="1268414"/>
            <a:ext cx="8541455" cy="4465637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</a:rPr>
              <a:t>请各位评审老师提出宝贵建议！谢谢！</a:t>
            </a:r>
          </a:p>
        </p:txBody>
      </p:sp>
      <p:grpSp>
        <p:nvGrpSpPr>
          <p:cNvPr id="71683" name="组合 9"/>
          <p:cNvGrpSpPr/>
          <p:nvPr/>
        </p:nvGrpSpPr>
        <p:grpSpPr bwMode="auto">
          <a:xfrm>
            <a:off x="-1412" y="-12700"/>
            <a:ext cx="9145412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dirty="0">
                <a:solidFill>
                  <a:prstClr val="white"/>
                </a:solidFill>
              </a:endParaRPr>
            </a:p>
          </p:txBody>
        </p:sp>
        <p:pic>
          <p:nvPicPr>
            <p:cNvPr id="71689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84" name="Rectangle 2"/>
          <p:cNvSpPr txBox="1">
            <a:spLocks noRot="1" noChangeArrowheads="1"/>
          </p:cNvSpPr>
          <p:nvPr/>
        </p:nvSpPr>
        <p:spPr bwMode="auto">
          <a:xfrm>
            <a:off x="2648656" y="2914650"/>
            <a:ext cx="8540044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en-US" sz="4800" b="1">
              <a:solidFill>
                <a:srgbClr val="7030A0"/>
              </a:solidFill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15734" y="846138"/>
            <a:ext cx="2712156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本讲内容</a:t>
            </a: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113593" y="2150387"/>
            <a:ext cx="8913249" cy="384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en-US" altLang="zh-CN" sz="42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4.1 </a:t>
            </a:r>
            <a:r>
              <a:rPr lang="zh-CN" altLang="zh-CN" sz="42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动态规划的原理</a:t>
            </a: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4.2 </a:t>
            </a:r>
            <a:r>
              <a:rPr lang="zh-CN" altLang="zh-CN" sz="4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矩阵</a:t>
            </a:r>
            <a:r>
              <a:rPr lang="zh-CN" altLang="en-US" sz="4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链</a:t>
            </a:r>
            <a:r>
              <a:rPr lang="zh-CN" altLang="zh-CN" sz="4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乘法问题</a:t>
            </a: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4.3 </a:t>
            </a:r>
            <a:r>
              <a:rPr lang="zh-CN" altLang="zh-CN" sz="4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最长公共子序列问题</a:t>
            </a:r>
            <a:endParaRPr lang="en-US" altLang="zh-CN" sz="4200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4.4 0-1</a:t>
            </a:r>
            <a:r>
              <a:rPr lang="zh-CN" altLang="en-US" sz="4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背包问题</a:t>
            </a:r>
            <a:endParaRPr lang="en-US" altLang="zh-CN" sz="4200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4.5 </a:t>
            </a:r>
            <a:r>
              <a:rPr lang="zh-CN" altLang="en-US" sz="42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最优二分搜索树</a:t>
            </a:r>
            <a:endParaRPr lang="zh-CN" altLang="zh-CN" sz="4200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0886-4D98-4E44-9DC1-7304C6E5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示例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EE790267-3A25-E648-9972-9738E27B2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99" y="1752600"/>
            <a:ext cx="8229601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9144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3716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8288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2860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defRPr/>
            </a:pPr>
            <a:r>
              <a:rPr kumimoji="0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sz="3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对于</a:t>
            </a:r>
            <a:r>
              <a:rPr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0-1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背包问题，给定价值数组</a:t>
            </a:r>
            <a:r>
              <a:rPr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v={7, 3, 6, 10,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8},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重量数组</a:t>
            </a:r>
            <a:r>
              <a:rPr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w={5, 2, 2, 6, 4},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背包容量</a:t>
            </a:r>
            <a:r>
              <a:rPr lang="en-US" altLang="zh-CN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C=10</a:t>
            </a:r>
            <a:r>
              <a:rPr lang="zh-CN" altLang="en-US" sz="32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。问：如何选择装入背包的物品，使得装入背包的物品的总价值最大？并写出递归方程。</a:t>
            </a:r>
            <a:endParaRPr kumimoji="0" lang="en-US" altLang="zh-CN" sz="3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27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0886-4D98-4E44-9DC1-7304C6E5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示例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9BE1DCB1-2239-8D4C-BBCC-EE1F53525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60" y="1368243"/>
            <a:ext cx="3688080" cy="700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9144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3716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8288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2860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  <a:defRPr/>
            </a:pPr>
            <a:r>
              <a:rPr lang="en-US" altLang="zh-CN" sz="3600" dirty="0">
                <a:sym typeface="+mn-ea"/>
              </a:rPr>
              <a:t>m[ </a:t>
            </a:r>
            <a:r>
              <a:rPr lang="en-US" altLang="zh-CN" sz="3600" dirty="0" err="1">
                <a:sym typeface="+mn-ea"/>
              </a:rPr>
              <a:t>i</a:t>
            </a:r>
            <a:r>
              <a:rPr lang="en-US" altLang="zh-CN" sz="3600" dirty="0">
                <a:sym typeface="+mn-ea"/>
              </a:rPr>
              <a:t> ][ j ]</a:t>
            </a:r>
            <a:r>
              <a:rPr lang="zh-CN" altLang="en-US" sz="3600" dirty="0">
                <a:sym typeface="+mn-ea"/>
              </a:rPr>
              <a:t>如下表：</a:t>
            </a:r>
            <a:endParaRPr kumimoji="0" lang="en-US" altLang="zh-CN" sz="3600" b="1" dirty="0">
              <a:effectLst>
                <a:outerShdw blurRad="38100" dist="38100" dir="2700000" algn="tl">
                  <a:srgbClr val="C0C0C0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DFA83A45-BE4C-5F4C-9AA8-3FC08E3FCFCB}"/>
              </a:ext>
            </a:extLst>
          </p:cNvPr>
          <p:cNvSpPr txBox="1"/>
          <p:nvPr/>
        </p:nvSpPr>
        <p:spPr>
          <a:xfrm>
            <a:off x="426400" y="4645602"/>
            <a:ext cx="40024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取第</a:t>
            </a:r>
            <a:r>
              <a:rPr lang="en-US" altLang="zh-CN" sz="2000" dirty="0"/>
              <a:t>2,3,4</a:t>
            </a:r>
            <a:r>
              <a:rPr lang="zh-CN" altLang="en-US" sz="2000" dirty="0"/>
              <a:t>个物品时获得最大价值</a:t>
            </a:r>
            <a:r>
              <a:rPr lang="en-US" altLang="zh-CN" sz="2000" dirty="0"/>
              <a:t>19</a:t>
            </a:r>
            <a:endParaRPr lang="zh-CN" altLang="en-US" sz="2000" dirty="0"/>
          </a:p>
        </p:txBody>
      </p:sp>
      <p:pic>
        <p:nvPicPr>
          <p:cNvPr id="8" name="图片 6">
            <a:extLst>
              <a:ext uri="{FF2B5EF4-FFF2-40B4-BE49-F238E27FC236}">
                <a16:creationId xmlns:a16="http://schemas.microsoft.com/office/drawing/2014/main" id="{CB75571C-2538-194C-ADBF-2AA004C8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2" y="5181600"/>
            <a:ext cx="4484210" cy="1408532"/>
          </a:xfrm>
          <a:prstGeom prst="rect">
            <a:avLst/>
          </a:prstGeom>
        </p:spPr>
      </p:pic>
      <p:graphicFrame>
        <p:nvGraphicFramePr>
          <p:cNvPr id="9" name="表格 3">
            <a:extLst>
              <a:ext uri="{FF2B5EF4-FFF2-40B4-BE49-F238E27FC236}">
                <a16:creationId xmlns:a16="http://schemas.microsoft.com/office/drawing/2014/main" id="{8EE0A473-DE82-624A-A6AE-9B16B0512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676554"/>
              </p:ext>
            </p:extLst>
          </p:nvPr>
        </p:nvGraphicFramePr>
        <p:xfrm>
          <a:off x="1057029" y="2203437"/>
          <a:ext cx="687754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52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95F158B-A68E-744A-A7E3-BDFA756FEA2B}"/>
              </a:ext>
            </a:extLst>
          </p:cNvPr>
          <p:cNvSpPr/>
          <p:nvPr/>
        </p:nvSpPr>
        <p:spPr>
          <a:xfrm>
            <a:off x="7315200" y="2971800"/>
            <a:ext cx="619370" cy="685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0B314-A93B-7D4B-95EF-D5469B4E38FC}"/>
              </a:ext>
            </a:extLst>
          </p:cNvPr>
          <p:cNvSpPr/>
          <p:nvPr/>
        </p:nvSpPr>
        <p:spPr>
          <a:xfrm>
            <a:off x="6096000" y="3332732"/>
            <a:ext cx="619370" cy="685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6818EB-A400-8942-B30E-5DCDB871B211}"/>
              </a:ext>
            </a:extLst>
          </p:cNvPr>
          <p:cNvSpPr/>
          <p:nvPr/>
        </p:nvSpPr>
        <p:spPr>
          <a:xfrm>
            <a:off x="4800600" y="3679704"/>
            <a:ext cx="619370" cy="685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181AFC-33CD-D34D-B252-041A7ECA4191}"/>
              </a:ext>
            </a:extLst>
          </p:cNvPr>
          <p:cNvSpPr/>
          <p:nvPr/>
        </p:nvSpPr>
        <p:spPr>
          <a:xfrm>
            <a:off x="4852359" y="1479681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v={7, 3, 6, 10,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8},</a:t>
            </a:r>
            <a:endParaRPr lang="en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FC764-DA0A-C845-B01C-6EA8DCB59A20}"/>
              </a:ext>
            </a:extLst>
          </p:cNvPr>
          <p:cNvSpPr/>
          <p:nvPr/>
        </p:nvSpPr>
        <p:spPr>
          <a:xfrm>
            <a:off x="6715370" y="1480796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w={5, 2, 2, 6, 4},</a:t>
            </a:r>
            <a:endParaRPr lang="en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F1E30B-EB03-9A43-96A8-A4544D7F3092}"/>
              </a:ext>
            </a:extLst>
          </p:cNvPr>
          <p:cNvSpPr/>
          <p:nvPr/>
        </p:nvSpPr>
        <p:spPr>
          <a:xfrm>
            <a:off x="4160384" y="1491008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C=10,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34786E-3919-4840-82A6-FC6F8CD86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297" y="4563266"/>
            <a:ext cx="4088670" cy="16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0886-4D98-4E44-9DC1-7304C6E5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算法改进一</a:t>
            </a:r>
            <a:r>
              <a:rPr lang="zh-CN" altLang="en-US" dirty="0"/>
              <a:t>：</a:t>
            </a:r>
            <a:r>
              <a:rPr lang="en-CN" dirty="0"/>
              <a:t>空间优化</a:t>
            </a: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F2DC44CF-3CC4-DA4B-9F02-B2895E64DAFC}"/>
              </a:ext>
            </a:extLst>
          </p:cNvPr>
          <p:cNvSpPr txBox="1"/>
          <p:nvPr/>
        </p:nvSpPr>
        <p:spPr>
          <a:xfrm>
            <a:off x="304800" y="1447800"/>
            <a:ext cx="457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CN" dirty="0"/>
              <a:t>针对</a:t>
            </a:r>
            <a:r>
              <a:rPr lang="zh-CN" altLang="en-US" dirty="0"/>
              <a:t>递归公式：</a:t>
            </a:r>
            <a:endParaRPr lang="en-US" altLang="zh-CN" dirty="0"/>
          </a:p>
          <a:p>
            <a:pPr algn="just">
              <a:defRPr/>
            </a:pPr>
            <a:r>
              <a:rPr lang="zh-CN" altLang="en-US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m(</a:t>
            </a:r>
            <a:r>
              <a:rPr lang="en-US" altLang="zh-CN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, j) = m(i+1, j)        0 j &lt; </a:t>
            </a:r>
            <a:r>
              <a:rPr lang="en-US" altLang="zh-CN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endParaRPr lang="en-US" altLang="zh-CN" b="1" i="1" baseline="-25000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en-US" altLang="zh-CN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m(</a:t>
            </a:r>
            <a:r>
              <a:rPr lang="en-US" altLang="zh-CN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, j) = max{m(i+1, j), m(i+1, j-</a:t>
            </a:r>
            <a:r>
              <a:rPr lang="en-US" altLang="zh-CN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)+v</a:t>
            </a:r>
            <a:r>
              <a:rPr lang="en-US" altLang="zh-CN" b="1" i="1" baseline="-250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}    j  </a:t>
            </a:r>
            <a:r>
              <a:rPr lang="en-US" altLang="zh-CN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endParaRPr lang="zh-CN" altLang="en-US" b="1" i="1" baseline="-25000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/>
            <a:endParaRPr lang="en-US" altLang="zh-CN" dirty="0"/>
          </a:p>
          <a:p>
            <a:pPr algn="just"/>
            <a:r>
              <a:rPr lang="zh-CN" altLang="en-US" b="1" dirty="0"/>
              <a:t>发现：</a:t>
            </a:r>
            <a:endParaRPr lang="en-US" altLang="zh-CN" b="1" dirty="0"/>
          </a:p>
          <a:p>
            <a:pPr algn="just"/>
            <a:r>
              <a:rPr lang="en-US" altLang="zh-CN" dirty="0">
                <a:solidFill>
                  <a:srgbClr val="FF0000"/>
                </a:solidFill>
              </a:rPr>
              <a:t>m(</a:t>
            </a:r>
            <a:r>
              <a:rPr lang="en-US" altLang="zh-CN" dirty="0" err="1">
                <a:solidFill>
                  <a:srgbClr val="FF0000"/>
                </a:solidFill>
              </a:rPr>
              <a:t>i,j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只与</a:t>
            </a:r>
            <a:r>
              <a:rPr lang="en-US" altLang="zh-CN" dirty="0">
                <a:solidFill>
                  <a:srgbClr val="FF0000"/>
                </a:solidFill>
              </a:rPr>
              <a:t>m(i+1,1:C)</a:t>
            </a:r>
            <a:r>
              <a:rPr lang="zh-CN" altLang="en-US" dirty="0">
                <a:solidFill>
                  <a:srgbClr val="FF0000"/>
                </a:solidFill>
              </a:rPr>
              <a:t>的结果有关，也就是不需要保留二维数据，只需采用一维数据记录当前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状态时，容量为</a:t>
            </a:r>
            <a:r>
              <a:rPr lang="en-US" altLang="zh-CN" dirty="0">
                <a:solidFill>
                  <a:srgbClr val="FF0000"/>
                </a:solidFill>
              </a:rPr>
              <a:t>j</a:t>
            </a:r>
            <a:r>
              <a:rPr lang="zh-CN" altLang="en-US" dirty="0">
                <a:solidFill>
                  <a:srgbClr val="FF0000"/>
                </a:solidFill>
              </a:rPr>
              <a:t>时的最优的物品价值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用</a:t>
            </a:r>
            <a:r>
              <a:rPr lang="en-US" altLang="zh-CN" dirty="0">
                <a:solidFill>
                  <a:srgbClr val="FF0000"/>
                </a:solidFill>
              </a:rPr>
              <a:t>m(j)</a:t>
            </a:r>
            <a:r>
              <a:rPr lang="zh-CN" altLang="en-US" dirty="0">
                <a:solidFill>
                  <a:srgbClr val="FF0000"/>
                </a:solidFill>
              </a:rPr>
              <a:t>表示，于是递归公式变为：</a:t>
            </a:r>
            <a:endParaRPr lang="en-US" altLang="zh-CN" dirty="0">
              <a:solidFill>
                <a:srgbClr val="FF0000"/>
              </a:solidFill>
            </a:endParaRPr>
          </a:p>
          <a:p>
            <a:pPr algn="just">
              <a:defRPr/>
            </a:pPr>
            <a:r>
              <a:rPr lang="zh-CN" altLang="en-US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m(j) = m(j)        0 j &lt; </a:t>
            </a:r>
            <a:r>
              <a:rPr lang="en-US" altLang="zh-CN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endParaRPr lang="en-US" altLang="zh-CN" b="1" i="1" baseline="-25000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>
              <a:defRPr/>
            </a:pPr>
            <a:r>
              <a:rPr lang="en-US" altLang="zh-CN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m(j) = max{m(j), m(j-</a:t>
            </a:r>
            <a:r>
              <a:rPr lang="en-US" altLang="zh-CN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)+v</a:t>
            </a:r>
            <a:r>
              <a:rPr lang="en-US" altLang="zh-CN" b="1" i="1" baseline="-250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b="1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}    j  </a:t>
            </a:r>
            <a:r>
              <a:rPr lang="en-US" altLang="zh-CN" b="1" i="1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endParaRPr lang="en-US" altLang="zh-CN" b="1" i="1" baseline="-25000" dirty="0">
              <a:solidFill>
                <a:srgbClr val="FF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just">
              <a:defRPr/>
            </a:pPr>
            <a:endParaRPr lang="en-US" altLang="zh-CN" b="1" dirty="0">
              <a:solidFill>
                <a:srgbClr val="FF0000"/>
              </a:solidFill>
            </a:endParaRPr>
          </a:p>
          <a:p>
            <a:pPr algn="just"/>
            <a:r>
              <a:rPr lang="zh-CN" altLang="en-US" b="1" dirty="0"/>
              <a:t>注意：</a:t>
            </a:r>
            <a:endParaRPr lang="en-US" altLang="zh-CN" b="1" dirty="0"/>
          </a:p>
          <a:p>
            <a:pPr algn="just"/>
            <a:r>
              <a:rPr lang="zh-CN" altLang="en-US" b="1" dirty="0">
                <a:solidFill>
                  <a:srgbClr val="FF0000"/>
                </a:solidFill>
              </a:rPr>
              <a:t>容量</a:t>
            </a:r>
            <a:r>
              <a:rPr lang="en-US" altLang="zh-CN" b="1" dirty="0">
                <a:solidFill>
                  <a:srgbClr val="FF0000"/>
                </a:solidFill>
              </a:rPr>
              <a:t>j</a:t>
            </a:r>
            <a:r>
              <a:rPr lang="zh-CN" altLang="en-US" b="1" dirty="0">
                <a:solidFill>
                  <a:srgbClr val="FF0000"/>
                </a:solidFill>
              </a:rPr>
              <a:t>的遍历，只能采用倒序（</a:t>
            </a:r>
            <a:r>
              <a:rPr lang="en-US" altLang="zh-CN" b="1" dirty="0">
                <a:solidFill>
                  <a:srgbClr val="FF0000"/>
                </a:solidFill>
              </a:rPr>
              <a:t>j</a:t>
            </a:r>
            <a:r>
              <a:rPr lang="zh-CN" altLang="en-US" b="1" dirty="0">
                <a:solidFill>
                  <a:srgbClr val="FF0000"/>
                </a:solidFill>
              </a:rPr>
              <a:t>从</a:t>
            </a:r>
            <a:r>
              <a:rPr lang="en-US" altLang="zh-CN" b="1" dirty="0">
                <a:solidFill>
                  <a:srgbClr val="FF0000"/>
                </a:solidFill>
              </a:rPr>
              <a:t>C</a:t>
            </a:r>
            <a:r>
              <a:rPr lang="zh-CN" altLang="en-US" b="1" dirty="0">
                <a:solidFill>
                  <a:srgbClr val="FF0000"/>
                </a:solidFill>
              </a:rPr>
              <a:t>递减），这样可以保证当前所采用的</a:t>
            </a:r>
            <a:r>
              <a:rPr lang="en-US" altLang="zh-CN" b="1" dirty="0">
                <a:solidFill>
                  <a:srgbClr val="FF0000"/>
                </a:solidFill>
              </a:rPr>
              <a:t>m(j-</a:t>
            </a:r>
            <a:r>
              <a:rPr lang="en-US" altLang="zh-CN" b="1" dirty="0" err="1">
                <a:solidFill>
                  <a:srgbClr val="FF0000"/>
                </a:solidFill>
              </a:rPr>
              <a:t>w</a:t>
            </a:r>
            <a:r>
              <a:rPr lang="en-US" altLang="zh-CN" b="1" baseline="-25000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r>
              <a:rPr lang="zh-CN" altLang="en-US" b="1" dirty="0">
                <a:solidFill>
                  <a:srgbClr val="FF0000"/>
                </a:solidFill>
              </a:rPr>
              <a:t>是未更新过的，否则意味着物品可以被重复放入。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9496D8-043D-F443-8013-664EA4BA1239}"/>
              </a:ext>
            </a:extLst>
          </p:cNvPr>
          <p:cNvSpPr/>
          <p:nvPr/>
        </p:nvSpPr>
        <p:spPr>
          <a:xfrm>
            <a:off x="6096000" y="4260043"/>
            <a:ext cx="1723549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二维数组实现</a:t>
            </a:r>
            <a:endParaRPr lang="en-CN" sz="2000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B13C5E-C09E-F743-A6CA-3A9BC639E5E7}"/>
              </a:ext>
            </a:extLst>
          </p:cNvPr>
          <p:cNvSpPr/>
          <p:nvPr/>
        </p:nvSpPr>
        <p:spPr>
          <a:xfrm>
            <a:off x="5514820" y="830816"/>
            <a:ext cx="146706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不要求掌握</a:t>
            </a:r>
            <a:endParaRPr lang="en-CN" sz="2000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55F7D8-D976-D548-B913-10A090159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295400"/>
            <a:ext cx="3819310" cy="27784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8B65068-00B4-BD41-9F35-A3B668D4942E}"/>
              </a:ext>
            </a:extLst>
          </p:cNvPr>
          <p:cNvSpPr/>
          <p:nvPr/>
        </p:nvSpPr>
        <p:spPr>
          <a:xfrm>
            <a:off x="5105400" y="2209800"/>
            <a:ext cx="3886200" cy="1143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A863A8-4678-ED42-8B8A-4666E71A4684}"/>
              </a:ext>
            </a:extLst>
          </p:cNvPr>
          <p:cNvSpPr/>
          <p:nvPr/>
        </p:nvSpPr>
        <p:spPr>
          <a:xfrm>
            <a:off x="5096351" y="5029200"/>
            <a:ext cx="2819400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FF0000"/>
                </a:solidFill>
              </a:rPr>
              <a:t>滚动数组法：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just"/>
            <a:r>
              <a:rPr lang="zh-CN" altLang="en-US" b="1" dirty="0">
                <a:solidFill>
                  <a:srgbClr val="FF0000"/>
                </a:solidFill>
              </a:rPr>
              <a:t>用一维数组做二维数据的事，不断覆盖更新，只保留最新的结果</a:t>
            </a:r>
            <a:endParaRPr lang="en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97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918B-D209-6645-8801-6C6FCD64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08904"/>
            <a:ext cx="8382000" cy="5504472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en-CN" dirty="0"/>
              <a:t>当背包的容量C很大</a:t>
            </a:r>
            <a:r>
              <a:rPr lang="zh-CN" altLang="en-US" dirty="0"/>
              <a:t>，而物品数量</a:t>
            </a:r>
            <a:r>
              <a:rPr lang="en-US" altLang="zh-CN" dirty="0"/>
              <a:t>n</a:t>
            </a:r>
            <a:r>
              <a:rPr lang="zh-CN" altLang="en-US" dirty="0"/>
              <a:t>相对较小，代价数组</a:t>
            </a:r>
            <a:r>
              <a:rPr lang="en-US" altLang="zh-CN" dirty="0"/>
              <a:t>m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*</a:t>
            </a:r>
            <a:r>
              <a:rPr lang="en-US" altLang="zh-CN" dirty="0"/>
              <a:t>C</a:t>
            </a:r>
            <a:r>
              <a:rPr lang="zh-CN" altLang="en-US" dirty="0"/>
              <a:t>）会很大，</a:t>
            </a:r>
            <a:r>
              <a:rPr lang="zh-CN" altLang="en-CN" dirty="0"/>
              <a:t>可以</a:t>
            </a:r>
            <a:r>
              <a:rPr lang="zh-CN" altLang="en-US" dirty="0"/>
              <a:t>改进吗？</a:t>
            </a:r>
            <a:r>
              <a:rPr lang="zh-CN" altLang="en-US" sz="2000" dirty="0">
                <a:solidFill>
                  <a:srgbClr val="FF0000"/>
                </a:solidFill>
              </a:rPr>
              <a:t>（不要求掌握）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 algn="just"/>
            <a:r>
              <a:rPr lang="zh-CN" altLang="en-US" dirty="0"/>
              <a:t>只记录每行的跳跃点：跳跃点记录了选择当前（以及之前）物品后状态的改变（背包所装物品有所变化）</a:t>
            </a:r>
            <a:endParaRPr lang="en-US" altLang="zh-CN" dirty="0"/>
          </a:p>
          <a:p>
            <a:pPr lvl="2" algn="just"/>
            <a:r>
              <a:rPr lang="zh-CN" altLang="en-US" sz="1600" dirty="0"/>
              <a:t>上例中，</a:t>
            </a:r>
            <a:r>
              <a:rPr lang="en-US" altLang="zh-CN" sz="1600" dirty="0"/>
              <a:t>C=10,</a:t>
            </a:r>
            <a:r>
              <a:rPr lang="zh-CN" altLang="en-US" sz="1600" dirty="0"/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v={7, 3, 6, 10,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8},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w={5, 2, 2, 6, 4}</a:t>
            </a:r>
            <a:endParaRPr lang="en-US" altLang="zh-CN" sz="1600" dirty="0"/>
          </a:p>
          <a:p>
            <a:pPr lvl="2" algn="just"/>
            <a:r>
              <a:rPr lang="zh-CN" altLang="en-US" sz="1600" dirty="0"/>
              <a:t>第</a:t>
            </a:r>
            <a:r>
              <a:rPr lang="en-US" altLang="zh-CN" sz="1600" dirty="0"/>
              <a:t>5</a:t>
            </a:r>
            <a:r>
              <a:rPr lang="zh-CN" altLang="en-US" sz="1600" dirty="0"/>
              <a:t>行，跳跃点为：</a:t>
            </a:r>
            <a:r>
              <a:rPr lang="en-US" altLang="zh-CN" sz="1600" dirty="0"/>
              <a:t>m[5][1](</a:t>
            </a:r>
            <a:r>
              <a:rPr lang="zh-CN" altLang="en-US" sz="1600" dirty="0"/>
              <a:t>起始点</a:t>
            </a:r>
            <a:r>
              <a:rPr lang="en-US" altLang="zh-CN" sz="1600" dirty="0"/>
              <a:t>)=0, m[5][4]=8</a:t>
            </a:r>
          </a:p>
          <a:p>
            <a:pPr lvl="2" algn="just"/>
            <a:r>
              <a:rPr lang="zh-CN" altLang="en-US" sz="1600" dirty="0"/>
              <a:t>第</a:t>
            </a:r>
            <a:r>
              <a:rPr lang="en-US" altLang="zh-CN" sz="1600" dirty="0"/>
              <a:t>4</a:t>
            </a:r>
            <a:r>
              <a:rPr lang="zh-CN" altLang="en-US" sz="1600" dirty="0"/>
              <a:t>行，跳跃点为：</a:t>
            </a:r>
            <a:r>
              <a:rPr lang="en-US" altLang="zh-CN" sz="1600" dirty="0"/>
              <a:t>m[4][1]=0, m[4][4]=8,</a:t>
            </a:r>
            <a:r>
              <a:rPr lang="zh-CN" altLang="en-US" sz="1600" dirty="0"/>
              <a:t> </a:t>
            </a:r>
            <a:r>
              <a:rPr lang="en-US" altLang="zh-CN" sz="1600" dirty="0"/>
              <a:t>m[4][6]=10,</a:t>
            </a:r>
            <a:r>
              <a:rPr lang="zh-CN" altLang="en-US" sz="1600" dirty="0"/>
              <a:t> </a:t>
            </a:r>
            <a:r>
              <a:rPr lang="en-US" altLang="zh-CN" sz="1600" dirty="0"/>
              <a:t>m[4][10]=18</a:t>
            </a:r>
          </a:p>
          <a:p>
            <a:pPr lvl="3" algn="just"/>
            <a:r>
              <a:rPr lang="zh-CN" altLang="en-US" sz="1600" dirty="0">
                <a:solidFill>
                  <a:srgbClr val="FF0000"/>
                </a:solidFill>
              </a:rPr>
              <a:t>保留旧的跳跃点（不装入此个物品），同时由第</a:t>
            </a:r>
            <a:r>
              <a:rPr lang="en-US" altLang="zh-CN" sz="1600" dirty="0">
                <a:solidFill>
                  <a:srgbClr val="FF0000"/>
                </a:solidFill>
              </a:rPr>
              <a:t>5</a:t>
            </a:r>
            <a:r>
              <a:rPr lang="zh-CN" altLang="en-US" sz="1600" dirty="0">
                <a:solidFill>
                  <a:srgbClr val="FF0000"/>
                </a:solidFill>
              </a:rPr>
              <a:t>行的跳跃点分别装入第</a:t>
            </a:r>
            <a:r>
              <a:rPr lang="en-US" altLang="zh-CN" sz="1600" dirty="0">
                <a:solidFill>
                  <a:srgbClr val="FF0000"/>
                </a:solidFill>
              </a:rPr>
              <a:t>4</a:t>
            </a:r>
            <a:r>
              <a:rPr lang="zh-CN" altLang="en-US" sz="1600" dirty="0">
                <a:solidFill>
                  <a:srgbClr val="FF0000"/>
                </a:solidFill>
              </a:rPr>
              <a:t>个物品得到新的跳跃点：</a:t>
            </a:r>
            <a:r>
              <a:rPr lang="en-US" altLang="zh-CN" sz="1600" dirty="0"/>
              <a:t> </a:t>
            </a:r>
            <a:r>
              <a:rPr lang="zh-CN" altLang="en-US" sz="1600" dirty="0"/>
              <a:t>由</a:t>
            </a:r>
            <a:r>
              <a:rPr lang="en-US" altLang="zh-CN" sz="1600" dirty="0"/>
              <a:t>m[5][1]=0</a:t>
            </a:r>
            <a:r>
              <a:rPr lang="zh-CN" altLang="en-US" sz="1600" dirty="0"/>
              <a:t>加入第</a:t>
            </a:r>
            <a:r>
              <a:rPr lang="en-US" altLang="zh-CN" sz="1600" dirty="0"/>
              <a:t>4</a:t>
            </a:r>
            <a:r>
              <a:rPr lang="zh-CN" altLang="en-US" sz="1600" dirty="0"/>
              <a:t>个物品，得到</a:t>
            </a:r>
            <a:r>
              <a:rPr lang="en-US" altLang="zh-CN" sz="1600" dirty="0"/>
              <a:t>m[4][6]=10</a:t>
            </a:r>
            <a:r>
              <a:rPr lang="zh-CN" altLang="en-US" sz="1600" dirty="0"/>
              <a:t>，由</a:t>
            </a:r>
            <a:r>
              <a:rPr lang="en-US" altLang="zh-CN" sz="1600" dirty="0"/>
              <a:t>m[5][4]=8</a:t>
            </a:r>
            <a:r>
              <a:rPr lang="zh-CN" altLang="en-US" sz="1600" dirty="0"/>
              <a:t>加入第</a:t>
            </a:r>
            <a:r>
              <a:rPr lang="en-US" altLang="zh-CN" sz="1600" dirty="0"/>
              <a:t>4</a:t>
            </a:r>
            <a:r>
              <a:rPr lang="zh-CN" altLang="en-US" sz="1600" dirty="0"/>
              <a:t>个物品，得到</a:t>
            </a:r>
            <a:r>
              <a:rPr lang="en-US" altLang="zh-CN" sz="1600" dirty="0"/>
              <a:t>m[4][10]=18</a:t>
            </a:r>
          </a:p>
          <a:p>
            <a:pPr lvl="2" algn="just"/>
            <a:r>
              <a:rPr lang="zh-CN" altLang="en-US" sz="1600" dirty="0"/>
              <a:t>第</a:t>
            </a:r>
            <a:r>
              <a:rPr lang="en-US" altLang="zh-CN" sz="1600" dirty="0"/>
              <a:t>3</a:t>
            </a:r>
            <a:r>
              <a:rPr lang="zh-CN" altLang="en-US" sz="1600" dirty="0"/>
              <a:t>行，跳跃点为：</a:t>
            </a:r>
            <a:endParaRPr lang="en-US" altLang="zh-CN" sz="1600" dirty="0"/>
          </a:p>
          <a:p>
            <a:pPr lvl="3" algn="just"/>
            <a:r>
              <a:rPr lang="zh-CN" altLang="en-US" sz="1600" dirty="0"/>
              <a:t>保留旧的跳跃点：</a:t>
            </a:r>
            <a:r>
              <a:rPr lang="en-US" altLang="zh-CN" sz="1600" dirty="0"/>
              <a:t>m[3][1]=0, m[3][4]=8,</a:t>
            </a:r>
            <a:r>
              <a:rPr lang="zh-CN" altLang="en-US" sz="1600" dirty="0"/>
              <a:t> </a:t>
            </a:r>
            <a:r>
              <a:rPr lang="en-US" altLang="zh-CN" sz="1600" dirty="0"/>
              <a:t>m[3][6]=10,</a:t>
            </a:r>
            <a:r>
              <a:rPr lang="zh-CN" altLang="en-US" sz="1600" dirty="0"/>
              <a:t> </a:t>
            </a:r>
            <a:r>
              <a:rPr lang="en-US" altLang="zh-CN" sz="1600" dirty="0"/>
              <a:t>m[3][10]=18</a:t>
            </a:r>
          </a:p>
          <a:p>
            <a:pPr lvl="3" algn="just"/>
            <a:r>
              <a:rPr lang="zh-CN" altLang="en-US" sz="1600" dirty="0"/>
              <a:t>由</a:t>
            </a:r>
            <a:r>
              <a:rPr lang="en-US" altLang="zh-CN" sz="1600" dirty="0"/>
              <a:t>m[4][1]=0</a:t>
            </a:r>
            <a:r>
              <a:rPr lang="zh-CN" altLang="en-US" sz="1600" dirty="0"/>
              <a:t>加入第</a:t>
            </a:r>
            <a:r>
              <a:rPr lang="en-US" altLang="zh-CN" sz="1600" dirty="0"/>
              <a:t>3</a:t>
            </a:r>
            <a:r>
              <a:rPr lang="zh-CN" altLang="en-US" sz="1600" dirty="0"/>
              <a:t>个物品得到</a:t>
            </a:r>
            <a:r>
              <a:rPr lang="en-US" altLang="zh-CN" sz="1600" dirty="0"/>
              <a:t>m[3][2]=6,</a:t>
            </a:r>
          </a:p>
          <a:p>
            <a:pPr lvl="3" algn="just"/>
            <a:r>
              <a:rPr lang="zh-CN" altLang="en-US" sz="1600" dirty="0"/>
              <a:t>由</a:t>
            </a:r>
            <a:r>
              <a:rPr lang="en-US" altLang="zh-CN" sz="1600" dirty="0"/>
              <a:t>m[4][4]=8</a:t>
            </a:r>
            <a:r>
              <a:rPr lang="zh-CN" altLang="en-US" sz="1600" dirty="0"/>
              <a:t>加入第</a:t>
            </a:r>
            <a:r>
              <a:rPr lang="en-US" altLang="zh-CN" sz="1600" dirty="0"/>
              <a:t>3</a:t>
            </a:r>
            <a:r>
              <a:rPr lang="zh-CN" altLang="en-US" sz="1600" dirty="0"/>
              <a:t>个物品得到</a:t>
            </a:r>
            <a:r>
              <a:rPr lang="en-US" altLang="zh-CN" sz="1600" dirty="0"/>
              <a:t>m[3][6]=14,</a:t>
            </a:r>
          </a:p>
          <a:p>
            <a:pPr lvl="3" algn="just"/>
            <a:r>
              <a:rPr lang="zh-CN" altLang="en-US" sz="1600" dirty="0"/>
              <a:t>由</a:t>
            </a:r>
            <a:r>
              <a:rPr lang="en-US" altLang="zh-CN" sz="1600" dirty="0"/>
              <a:t>m[4][6]=10</a:t>
            </a:r>
            <a:r>
              <a:rPr lang="zh-CN" altLang="en-US" sz="1600" dirty="0"/>
              <a:t>加入第</a:t>
            </a:r>
            <a:r>
              <a:rPr lang="en-US" altLang="zh-CN" sz="1600" dirty="0"/>
              <a:t>3</a:t>
            </a:r>
            <a:r>
              <a:rPr lang="zh-CN" altLang="en-US" sz="1600" dirty="0"/>
              <a:t>个物品</a:t>
            </a:r>
            <a:r>
              <a:rPr lang="en-US" altLang="zh-CN" sz="1600" dirty="0"/>
              <a:t>m[3][8]=16,</a:t>
            </a:r>
          </a:p>
          <a:p>
            <a:pPr lvl="3" algn="just"/>
            <a:r>
              <a:rPr lang="zh-CN" altLang="en-US" sz="1600" dirty="0"/>
              <a:t>由</a:t>
            </a:r>
            <a:r>
              <a:rPr lang="en-US" altLang="zh-CN" sz="1600" dirty="0"/>
              <a:t>m[4][10]=18</a:t>
            </a:r>
            <a:r>
              <a:rPr lang="zh-CN" altLang="en-US" sz="1600" dirty="0"/>
              <a:t>加入第</a:t>
            </a:r>
            <a:r>
              <a:rPr lang="en-US" altLang="zh-CN" sz="1600" dirty="0"/>
              <a:t>3</a:t>
            </a:r>
            <a:r>
              <a:rPr lang="zh-CN" altLang="en-US" sz="1600" dirty="0"/>
              <a:t>个物品得到</a:t>
            </a:r>
            <a:r>
              <a:rPr lang="en-US" altLang="zh-CN" sz="1600" dirty="0"/>
              <a:t>m[3][12]=24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zh-CN" altLang="en-US" sz="1600" dirty="0"/>
              <a:t>超过容量</a:t>
            </a:r>
            <a:r>
              <a:rPr lang="en-US" altLang="zh-CN" sz="1600" dirty="0"/>
              <a:t>C</a:t>
            </a:r>
            <a:r>
              <a:rPr lang="zh-CN" altLang="en-US" sz="1600" dirty="0"/>
              <a:t>，故排除</a:t>
            </a:r>
            <a:r>
              <a:rPr lang="en-US" altLang="zh-CN" sz="1600" dirty="0"/>
              <a:t>)</a:t>
            </a:r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marL="0" indent="0" algn="just">
              <a:buNone/>
            </a:pP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7F2D1-5FF2-2E48-A863-BA1C6F18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4624"/>
            <a:ext cx="4095800" cy="1348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187E94-366C-D249-A719-5E190847F436}"/>
              </a:ext>
            </a:extLst>
          </p:cNvPr>
          <p:cNvSpPr/>
          <p:nvPr/>
        </p:nvSpPr>
        <p:spPr>
          <a:xfrm>
            <a:off x="533400" y="6457890"/>
            <a:ext cx="4544834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CN" sz="2000" dirty="0">
                <a:solidFill>
                  <a:srgbClr val="FF0000"/>
                </a:solidFill>
              </a:rPr>
              <a:t>其实</a:t>
            </a:r>
            <a:r>
              <a:rPr lang="zh-CN" altLang="en-US" sz="2000" dirty="0">
                <a:solidFill>
                  <a:srgbClr val="FF0000"/>
                </a:solidFill>
              </a:rPr>
              <a:t>就是枚举所有的装入物品的可能性</a:t>
            </a:r>
            <a:endParaRPr lang="en-CN" sz="2000" dirty="0">
              <a:solidFill>
                <a:srgbClr val="FF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9A4D44-9C87-164B-AAC4-F44CD838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400" y="44624"/>
            <a:ext cx="8229600" cy="1039977"/>
          </a:xfrm>
        </p:spPr>
        <p:txBody>
          <a:bodyPr/>
          <a:lstStyle/>
          <a:p>
            <a:r>
              <a:rPr lang="en-CN" dirty="0"/>
              <a:t>算法改进二</a:t>
            </a:r>
            <a:r>
              <a:rPr lang="zh-CN" altLang="en-US" dirty="0"/>
              <a:t>    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11AB70-EE72-EB4E-838C-A830CE4CF53C}"/>
              </a:ext>
            </a:extLst>
          </p:cNvPr>
          <p:cNvSpPr/>
          <p:nvPr/>
        </p:nvSpPr>
        <p:spPr>
          <a:xfrm>
            <a:off x="3485932" y="815212"/>
            <a:ext cx="146706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不要求掌握</a:t>
            </a:r>
            <a:endParaRPr lang="en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9BF9-026B-464A-BDE8-03893362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算法</a:t>
            </a:r>
            <a:r>
              <a:rPr lang="en-CN" dirty="0"/>
              <a:t>改进二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918B-D209-6645-8801-6C6FCD64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08904"/>
            <a:ext cx="8229600" cy="5504472"/>
          </a:xfrm>
        </p:spPr>
        <p:txBody>
          <a:bodyPr/>
          <a:lstStyle/>
          <a:p>
            <a:pPr algn="just"/>
            <a:r>
              <a:rPr lang="en-CN" dirty="0"/>
              <a:t>当背包的容量C很大</a:t>
            </a:r>
            <a:r>
              <a:rPr lang="zh-CN" altLang="en-US" dirty="0"/>
              <a:t>，而物品数量</a:t>
            </a:r>
            <a:r>
              <a:rPr lang="en-US" altLang="zh-CN" dirty="0"/>
              <a:t>n</a:t>
            </a:r>
            <a:r>
              <a:rPr lang="zh-CN" altLang="en-US" dirty="0"/>
              <a:t>相对较小，代价数组</a:t>
            </a:r>
            <a:r>
              <a:rPr lang="en-US" altLang="zh-CN" dirty="0"/>
              <a:t>m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*</a:t>
            </a:r>
            <a:r>
              <a:rPr lang="en-US" altLang="zh-CN" dirty="0"/>
              <a:t>C</a:t>
            </a:r>
            <a:r>
              <a:rPr lang="zh-CN" altLang="en-US" dirty="0"/>
              <a:t>）会很大，</a:t>
            </a:r>
            <a:r>
              <a:rPr lang="zh-CN" altLang="en-CN" dirty="0"/>
              <a:t>可以</a:t>
            </a:r>
            <a:r>
              <a:rPr lang="zh-CN" altLang="en-US" dirty="0"/>
              <a:t>改进吗？</a:t>
            </a:r>
            <a:r>
              <a:rPr lang="zh-CN" altLang="en-US" sz="2000" dirty="0">
                <a:solidFill>
                  <a:srgbClr val="FF0000"/>
                </a:solidFill>
              </a:rPr>
              <a:t>（不要求掌握）</a:t>
            </a:r>
            <a:endParaRPr lang="en-US" altLang="zh-CN" sz="2000" dirty="0"/>
          </a:p>
          <a:p>
            <a:pPr lvl="1" algn="just"/>
            <a:r>
              <a:rPr lang="zh-CN" altLang="en-US" dirty="0"/>
              <a:t>只记录每行的跳跃点</a:t>
            </a:r>
            <a:endParaRPr lang="en-US" altLang="zh-CN" dirty="0"/>
          </a:p>
          <a:p>
            <a:pPr lvl="2" algn="just"/>
            <a:r>
              <a:rPr lang="zh-CN" altLang="en-US" sz="1600" dirty="0"/>
              <a:t>于是第</a:t>
            </a:r>
            <a:r>
              <a:rPr lang="en-US" altLang="zh-CN" sz="1600" dirty="0"/>
              <a:t>3</a:t>
            </a:r>
            <a:r>
              <a:rPr lang="zh-CN" altLang="en-US" sz="1600" dirty="0"/>
              <a:t>行，跳跃点为：</a:t>
            </a:r>
            <a:endParaRPr lang="en-US" altLang="zh-CN" sz="1600" dirty="0"/>
          </a:p>
          <a:p>
            <a:pPr lvl="3" algn="just"/>
            <a:r>
              <a:rPr lang="en-US" altLang="zh-CN" sz="1600" dirty="0"/>
              <a:t>m[3][1]=0,</a:t>
            </a:r>
          </a:p>
          <a:p>
            <a:pPr lvl="3" algn="just"/>
            <a:r>
              <a:rPr lang="en-US" altLang="zh-CN" sz="1600" dirty="0"/>
              <a:t>m[3][2]=6,</a:t>
            </a:r>
          </a:p>
          <a:p>
            <a:pPr lvl="3" algn="just"/>
            <a:r>
              <a:rPr lang="en-US" altLang="zh-CN" sz="1600" dirty="0"/>
              <a:t>m[3][4]=8,</a:t>
            </a:r>
          </a:p>
          <a:p>
            <a:pPr lvl="3" algn="just"/>
            <a:r>
              <a:rPr lang="en-US" altLang="zh-CN" sz="1600" dirty="0"/>
              <a:t>m[3][6]=10,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3" algn="just"/>
            <a:r>
              <a:rPr lang="en-US" altLang="zh-CN" sz="1600" dirty="0"/>
              <a:t>m[3][6]=14, </a:t>
            </a:r>
          </a:p>
          <a:p>
            <a:pPr lvl="3" algn="just"/>
            <a:r>
              <a:rPr lang="en-US" altLang="zh-CN" sz="1600" dirty="0"/>
              <a:t>m[3][8]=16,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3" algn="just"/>
            <a:r>
              <a:rPr lang="en-US" altLang="zh-CN" sz="1600" dirty="0"/>
              <a:t>m[3][10]=18,</a:t>
            </a:r>
          </a:p>
          <a:p>
            <a:pPr marL="457200" lvl="1" indent="0" algn="just">
              <a:buNone/>
            </a:pPr>
            <a:endParaRPr lang="en-US" altLang="zh-CN" dirty="0"/>
          </a:p>
          <a:p>
            <a:pPr lvl="1" algn="just"/>
            <a:endParaRPr lang="en-US" altLang="zh-CN" dirty="0"/>
          </a:p>
          <a:p>
            <a:pPr marL="0" indent="0" algn="just">
              <a:buNone/>
            </a:pPr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B7CFEE-C53D-9C44-A9C9-74605778C460}"/>
              </a:ext>
            </a:extLst>
          </p:cNvPr>
          <p:cNvSpPr/>
          <p:nvPr/>
        </p:nvSpPr>
        <p:spPr>
          <a:xfrm>
            <a:off x="746760" y="5195153"/>
            <a:ext cx="6999171" cy="707886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0000"/>
                </a:solidFill>
              </a:rPr>
              <a:t>重要剪枝：如果能以更小的体积获得更大的价值，那么剪枝用了更多体积却只得到更少价值的情况</a:t>
            </a:r>
            <a:endParaRPr lang="en-CN" sz="20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876AC4-B502-0F4E-A5CC-7B0D38631463}"/>
              </a:ext>
            </a:extLst>
          </p:cNvPr>
          <p:cNvSpPr/>
          <p:nvPr/>
        </p:nvSpPr>
        <p:spPr>
          <a:xfrm>
            <a:off x="3200400" y="3847809"/>
            <a:ext cx="60960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剪掉</a:t>
            </a:r>
            <a:endParaRPr lang="en-CN" sz="16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738178-BAC0-2D41-B435-34DEFD877D85}"/>
              </a:ext>
            </a:extLst>
          </p:cNvPr>
          <p:cNvSpPr/>
          <p:nvPr/>
        </p:nvSpPr>
        <p:spPr>
          <a:xfrm>
            <a:off x="685800" y="6127342"/>
            <a:ext cx="5424883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CN" sz="2400" dirty="0">
                <a:solidFill>
                  <a:srgbClr val="FF0000"/>
                </a:solidFill>
              </a:rPr>
              <a:t>其实</a:t>
            </a:r>
            <a:r>
              <a:rPr lang="zh-CN" altLang="en-US" sz="2400" dirty="0">
                <a:solidFill>
                  <a:srgbClr val="FF0000"/>
                </a:solidFill>
              </a:rPr>
              <a:t>就是枚举所有的装入物品的可能性</a:t>
            </a:r>
            <a:endParaRPr lang="en-CN" sz="2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15244-379C-CF48-A71D-EB627CF1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00" y="2552764"/>
            <a:ext cx="5010200" cy="1649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6BA676-3830-A74A-99D9-1B70CB93B088}"/>
              </a:ext>
            </a:extLst>
          </p:cNvPr>
          <p:cNvSpPr/>
          <p:nvPr/>
        </p:nvSpPr>
        <p:spPr>
          <a:xfrm>
            <a:off x="3810000" y="796643"/>
            <a:ext cx="146706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不要求掌握</a:t>
            </a:r>
            <a:endParaRPr lang="en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5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3F05-6DA9-4C41-9031-22C7CD8D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如果物品重量是小数呢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7BFDC-2095-744D-B1DD-130BF142F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863296"/>
          </a:xfrm>
        </p:spPr>
        <p:txBody>
          <a:bodyPr/>
          <a:lstStyle/>
          <a:p>
            <a:r>
              <a:rPr lang="en-CN" dirty="0"/>
              <a:t>如果物品重量是小数</a:t>
            </a:r>
            <a:r>
              <a:rPr lang="zh-CN" altLang="en-US" dirty="0"/>
              <a:t>，即</a:t>
            </a:r>
            <a:r>
              <a:rPr lang="en-US" altLang="zh-CN" i="1" dirty="0" err="1"/>
              <a:t>w</a:t>
            </a:r>
            <a:r>
              <a:rPr lang="en-US" altLang="zh-CN" i="1" baseline="-25000" dirty="0" err="1"/>
              <a:t>i</a:t>
            </a:r>
            <a:r>
              <a:rPr lang="zh-CN" altLang="en-US" dirty="0"/>
              <a:t>是小数，怎么做？</a:t>
            </a:r>
            <a:r>
              <a:rPr lang="zh-CN" altLang="en-US" dirty="0">
                <a:solidFill>
                  <a:srgbClr val="FF0000"/>
                </a:solidFill>
              </a:rPr>
              <a:t> （不要求掌握）</a:t>
            </a:r>
            <a:endParaRPr lang="en-US" altLang="zh-CN" dirty="0"/>
          </a:p>
          <a:p>
            <a:pPr lvl="1"/>
            <a:r>
              <a:rPr lang="zh-CN" altLang="en-US" dirty="0"/>
              <a:t>只记录每行跳跃点，即枚举所有可能性</a:t>
            </a:r>
            <a:endParaRPr lang="en-US" altLang="zh-CN" dirty="0"/>
          </a:p>
          <a:p>
            <a:pPr lvl="1"/>
            <a:r>
              <a:rPr lang="zh-CN" altLang="en-US" dirty="0"/>
              <a:t>跳跃点并不要求是整数，对于实数一样适用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4A0156-D082-F340-A17B-AB5C3B1C0D07}"/>
              </a:ext>
            </a:extLst>
          </p:cNvPr>
          <p:cNvSpPr/>
          <p:nvPr/>
        </p:nvSpPr>
        <p:spPr>
          <a:xfrm>
            <a:off x="3810000" y="796643"/>
            <a:ext cx="1467068" cy="40011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不要求掌握</a:t>
            </a:r>
            <a:endParaRPr lang="en-CN" sz="20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63B435-5345-604C-9A7F-EBA6F46DC105}"/>
              </a:ext>
            </a:extLst>
          </p:cNvPr>
          <p:cNvSpPr/>
          <p:nvPr/>
        </p:nvSpPr>
        <p:spPr>
          <a:xfrm>
            <a:off x="4267200" y="1874668"/>
            <a:ext cx="182880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之前方法怎么做</a:t>
            </a:r>
            <a:r>
              <a:rPr lang="zh-CN" altLang="en-US" sz="1600" dirty="0">
                <a:solidFill>
                  <a:srgbClr val="FF0000"/>
                </a:solidFill>
              </a:rPr>
              <a:t>？</a:t>
            </a:r>
            <a:endParaRPr lang="en-C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23145" y="1268414"/>
            <a:ext cx="8541455" cy="4465637"/>
          </a:xfrm>
        </p:spPr>
        <p:txBody>
          <a:bodyPr/>
          <a:lstStyle/>
          <a:p>
            <a:pPr eaLnBrk="1" hangingPunct="1"/>
            <a:r>
              <a:rPr lang="zh-CN" altLang="en-US" sz="4800" b="1">
                <a:solidFill>
                  <a:srgbClr val="7030A0"/>
                </a:solidFill>
              </a:rPr>
              <a:t>请各位评审老师提出宝贵建议！谢谢！</a:t>
            </a:r>
          </a:p>
        </p:txBody>
      </p:sp>
      <p:grpSp>
        <p:nvGrpSpPr>
          <p:cNvPr id="71683" name="组合 9"/>
          <p:cNvGrpSpPr/>
          <p:nvPr/>
        </p:nvGrpSpPr>
        <p:grpSpPr bwMode="auto">
          <a:xfrm>
            <a:off x="-1412" y="-12700"/>
            <a:ext cx="9145412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dirty="0">
                <a:solidFill>
                  <a:prstClr val="white"/>
                </a:solidFill>
              </a:endParaRPr>
            </a:p>
          </p:txBody>
        </p:sp>
        <p:pic>
          <p:nvPicPr>
            <p:cNvPr id="71689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84" name="Rectangle 2"/>
          <p:cNvSpPr txBox="1">
            <a:spLocks noRot="1" noChangeArrowheads="1"/>
          </p:cNvSpPr>
          <p:nvPr/>
        </p:nvSpPr>
        <p:spPr bwMode="auto">
          <a:xfrm>
            <a:off x="2648656" y="2914650"/>
            <a:ext cx="8540044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defTabSz="4572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0" lang="zh-CN" altLang="en-US" sz="4800" b="1">
              <a:solidFill>
                <a:srgbClr val="7030A0"/>
              </a:solidFill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115734" y="846138"/>
            <a:ext cx="2712156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本讲内容</a:t>
            </a: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113593" y="2150387"/>
            <a:ext cx="8913249" cy="539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	4.1 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动态规划的原理</a:t>
            </a: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4.2 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矩阵</a:t>
            </a:r>
            <a:r>
              <a:rPr lang="zh-CN" altLang="en-US" sz="4200" dirty="0">
                <a:solidFill>
                  <a:srgbClr val="000000"/>
                </a:solidFill>
                <a:latin typeface="+mj-ea"/>
                <a:ea typeface="+mj-ea"/>
              </a:rPr>
              <a:t>链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乘法问题</a:t>
            </a: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  <a:ea typeface="+mj-ea"/>
              </a:rPr>
              <a:t>	4.3 </a:t>
            </a:r>
            <a:r>
              <a:rPr lang="zh-CN" altLang="zh-CN" sz="4200" dirty="0">
                <a:solidFill>
                  <a:srgbClr val="000000"/>
                </a:solidFill>
                <a:latin typeface="+mj-ea"/>
                <a:ea typeface="+mj-ea"/>
              </a:rPr>
              <a:t>最长公共子序列问题</a:t>
            </a:r>
            <a:endParaRPr lang="en-US" altLang="zh-CN" sz="420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+mj-ea"/>
              </a:rPr>
              <a:t>	4.4 0-1</a:t>
            </a:r>
            <a:r>
              <a:rPr lang="zh-CN" altLang="en-US" sz="4200" dirty="0">
                <a:solidFill>
                  <a:srgbClr val="000000"/>
                </a:solidFill>
                <a:latin typeface="+mj-ea"/>
              </a:rPr>
              <a:t>背包问题</a:t>
            </a:r>
            <a:endParaRPr lang="en-US" altLang="zh-CN" sz="4200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r>
              <a:rPr lang="en-US" altLang="zh-CN" sz="4200" b="1" dirty="0">
                <a:solidFill>
                  <a:srgbClr val="000000"/>
                </a:solidFill>
                <a:latin typeface="+mj-ea"/>
              </a:rPr>
              <a:t>	4.5 </a:t>
            </a:r>
            <a:r>
              <a:rPr lang="zh-CN" altLang="en-US" sz="4200" b="1" dirty="0">
                <a:solidFill>
                  <a:srgbClr val="000000"/>
                </a:solidFill>
                <a:latin typeface="+mj-ea"/>
              </a:rPr>
              <a:t>最优二叉搜索树</a:t>
            </a:r>
            <a:endParaRPr lang="zh-CN" altLang="zh-CN" sz="4200" b="1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endParaRPr lang="zh-CN" altLang="zh-CN" sz="4200" b="1" dirty="0">
              <a:solidFill>
                <a:srgbClr val="000000"/>
              </a:solidFill>
              <a:latin typeface="+mj-ea"/>
            </a:endParaRPr>
          </a:p>
          <a:p>
            <a:pPr>
              <a:buNone/>
            </a:pPr>
            <a:endParaRPr lang="zh-CN" altLang="zh-CN" sz="42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  <a:t>86</a:t>
            </a:fld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EF93-FD3C-4049-9A9F-83EF1AD1F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问题的定义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71DE6-6C6C-FF4F-9EEB-D7D9F3FEE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二叉搜索树</a:t>
            </a:r>
          </a:p>
          <a:p>
            <a:pPr lvl="1" algn="just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对任何节点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，其左子树所有结点的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最大不超过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x.key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，其右子树所有结点的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最小不低于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x.key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二叉搜索树的基本操作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，包括搜索，取最大值，取最小值等，时间复杂度和树的高度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成正比，即：时间复杂性为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O(h)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27304-2F7E-B24B-93E1-F4786D1D134B}"/>
              </a:ext>
            </a:extLst>
          </p:cNvPr>
          <p:cNvSpPr txBox="1"/>
          <p:nvPr/>
        </p:nvSpPr>
        <p:spPr>
          <a:xfrm>
            <a:off x="137682" y="5549096"/>
            <a:ext cx="8868635" cy="1323439"/>
          </a:xfrm>
          <a:prstGeom prst="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CN" sz="1600" dirty="0">
                <a:latin typeface="SimSun" panose="02010600030101010101" pitchFamily="2" charset="-122"/>
                <a:ea typeface="SimSun" panose="02010600030101010101" pitchFamily="2" charset="-122"/>
              </a:rPr>
              <a:t>设计一个程序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，实现英语到法语的翻译，对英文文本中出现的每个单词，我们需要查找对应的法语单词。为此，我们可以创建一颗二叉搜索树，将所有英语单词作为节点的关键字，将对应的法语单词作为关联数据。我们希望花费在搜索上的总时间尽量少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/>
            <a:r>
              <a:rPr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但是，每个单词出现或者被搜索的频率是不同的：频繁使用的单词被搜索频率远远高于很少使用的单词。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因此，我们需要在创建二叉搜索树时，</a:t>
            </a:r>
            <a:r>
              <a:rPr lang="zh-CN" altLang="en-US" sz="16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将文本中频繁出现的单词置于靠近树根的位置。</a:t>
            </a:r>
            <a:endParaRPr lang="en-CN" sz="16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C72F64-27CD-CF43-AF3C-00343F491D20}"/>
              </a:ext>
            </a:extLst>
          </p:cNvPr>
          <p:cNvGrpSpPr/>
          <p:nvPr/>
        </p:nvGrpSpPr>
        <p:grpSpPr>
          <a:xfrm>
            <a:off x="2057400" y="3684345"/>
            <a:ext cx="2438400" cy="1752600"/>
            <a:chOff x="2286000" y="2590800"/>
            <a:chExt cx="2438400" cy="1752600"/>
          </a:xfrm>
        </p:grpSpPr>
        <p:sp>
          <p:nvSpPr>
            <p:cNvPr id="28" name="Oval 8">
              <a:extLst>
                <a:ext uri="{FF2B5EF4-FFF2-40B4-BE49-F238E27FC236}">
                  <a16:creationId xmlns:a16="http://schemas.microsoft.com/office/drawing/2014/main" id="{0E7B0A96-5FF9-624D-AA56-0393CE3B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871" y="2590800"/>
              <a:ext cx="348099" cy="31155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b="1" i="1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b="1" i="1" baseline="-25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9" name="Oval 9">
              <a:extLst>
                <a:ext uri="{FF2B5EF4-FFF2-40B4-BE49-F238E27FC236}">
                  <a16:creationId xmlns:a16="http://schemas.microsoft.com/office/drawing/2014/main" id="{3DB916A9-CAA8-2246-A569-95EA05A3A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6889" y="3057702"/>
              <a:ext cx="348099" cy="31155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b="1" i="1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b="1" i="1" baseline="-25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30" name="Oval 10">
              <a:extLst>
                <a:ext uri="{FF2B5EF4-FFF2-40B4-BE49-F238E27FC236}">
                  <a16:creationId xmlns:a16="http://schemas.microsoft.com/office/drawing/2014/main" id="{E6C75456-7D94-C748-BDFB-30CD085C0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0985" y="3564085"/>
              <a:ext cx="348099" cy="31155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b="1" i="1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b="1" i="1" baseline="-25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0950DD02-B789-C54C-97A1-FDF8AFFE9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7313" y="3058561"/>
              <a:ext cx="345540" cy="31155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2" name="Oval 12">
              <a:extLst>
                <a:ext uri="{FF2B5EF4-FFF2-40B4-BE49-F238E27FC236}">
                  <a16:creationId xmlns:a16="http://schemas.microsoft.com/office/drawing/2014/main" id="{3D4073BD-283F-5546-BB83-816BBC159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564085"/>
              <a:ext cx="348099" cy="31155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33" name="Oval 13">
              <a:extLst>
                <a:ext uri="{FF2B5EF4-FFF2-40B4-BE49-F238E27FC236}">
                  <a16:creationId xmlns:a16="http://schemas.microsoft.com/office/drawing/2014/main" id="{2BB121F6-D0B6-6E44-A9BB-818E95CD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757" y="3564085"/>
              <a:ext cx="346393" cy="31155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b="1" i="1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b="1" i="1" baseline="-25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34" name="Oval 14">
              <a:extLst>
                <a:ext uri="{FF2B5EF4-FFF2-40B4-BE49-F238E27FC236}">
                  <a16:creationId xmlns:a16="http://schemas.microsoft.com/office/drawing/2014/main" id="{45FF2F34-15AB-D24C-BD93-01CAEE988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82" y="3564085"/>
              <a:ext cx="346393" cy="31155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35" name="Oval 15">
              <a:extLst>
                <a:ext uri="{FF2B5EF4-FFF2-40B4-BE49-F238E27FC236}">
                  <a16:creationId xmlns:a16="http://schemas.microsoft.com/office/drawing/2014/main" id="{37E7D062-FB6C-4347-8535-627164A41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1445" y="4030987"/>
              <a:ext cx="348099" cy="31155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36" name="Oval 16">
              <a:extLst>
                <a:ext uri="{FF2B5EF4-FFF2-40B4-BE49-F238E27FC236}">
                  <a16:creationId xmlns:a16="http://schemas.microsoft.com/office/drawing/2014/main" id="{156CA0FD-6255-1049-A897-283656885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577" y="4031846"/>
              <a:ext cx="344686" cy="31155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37" name="Oval 17">
              <a:extLst>
                <a:ext uri="{FF2B5EF4-FFF2-40B4-BE49-F238E27FC236}">
                  <a16:creationId xmlns:a16="http://schemas.microsoft.com/office/drawing/2014/main" id="{18B3BBC9-3DD6-4B45-BA41-B8DD618CF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316" y="4031846"/>
              <a:ext cx="348099" cy="31155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38" name="Oval 18">
              <a:extLst>
                <a:ext uri="{FF2B5EF4-FFF2-40B4-BE49-F238E27FC236}">
                  <a16:creationId xmlns:a16="http://schemas.microsoft.com/office/drawing/2014/main" id="{3A8C4CD0-DB94-9745-B7DA-E0F5F9570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301" y="4031846"/>
              <a:ext cx="348099" cy="31155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39" name="Line 19">
              <a:extLst>
                <a:ext uri="{FF2B5EF4-FFF2-40B4-BE49-F238E27FC236}">
                  <a16:creationId xmlns:a16="http://schemas.microsoft.com/office/drawing/2014/main" id="{96B71F21-E4A2-794D-912D-B1BCDD65BA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7772" y="2824251"/>
              <a:ext cx="387346" cy="27293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20">
              <a:extLst>
                <a:ext uri="{FF2B5EF4-FFF2-40B4-BE49-F238E27FC236}">
                  <a16:creationId xmlns:a16="http://schemas.microsoft.com/office/drawing/2014/main" id="{AC13EE8B-0047-504F-ABC7-8558186D1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5577" y="2824251"/>
              <a:ext cx="387346" cy="23430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21">
              <a:extLst>
                <a:ext uri="{FF2B5EF4-FFF2-40B4-BE49-F238E27FC236}">
                  <a16:creationId xmlns:a16="http://schemas.microsoft.com/office/drawing/2014/main" id="{3AC78B8B-82E7-E349-9970-3AA8D34764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8066" y="3369257"/>
              <a:ext cx="116033" cy="19482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22">
              <a:extLst>
                <a:ext uri="{FF2B5EF4-FFF2-40B4-BE49-F238E27FC236}">
                  <a16:creationId xmlns:a16="http://schemas.microsoft.com/office/drawing/2014/main" id="{D4E54F17-83F5-3A43-A626-B1A1C2661C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9379" y="3369257"/>
              <a:ext cx="76787" cy="19482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23">
              <a:extLst>
                <a:ext uri="{FF2B5EF4-FFF2-40B4-BE49-F238E27FC236}">
                  <a16:creationId xmlns:a16="http://schemas.microsoft.com/office/drawing/2014/main" id="{69B2AA28-1CC1-7D48-A23B-6BD48E0758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63217" y="3330634"/>
              <a:ext cx="232066" cy="27293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24">
              <a:extLst>
                <a:ext uri="{FF2B5EF4-FFF2-40B4-BE49-F238E27FC236}">
                  <a16:creationId xmlns:a16="http://schemas.microsoft.com/office/drawing/2014/main" id="{D1594BAD-D55E-2243-A43A-7FF38E647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6595" y="3330634"/>
              <a:ext cx="154426" cy="27293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25">
              <a:extLst>
                <a:ext uri="{FF2B5EF4-FFF2-40B4-BE49-F238E27FC236}">
                  <a16:creationId xmlns:a16="http://schemas.microsoft.com/office/drawing/2014/main" id="{519FE22E-8DF7-7440-B717-BCEEC35BB1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53511" y="3837017"/>
              <a:ext cx="116033" cy="19482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26">
              <a:extLst>
                <a:ext uri="{FF2B5EF4-FFF2-40B4-BE49-F238E27FC236}">
                  <a16:creationId xmlns:a16="http://schemas.microsoft.com/office/drawing/2014/main" id="{F5EB1BD0-0BCA-6D4B-A1CC-63FCA62C77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823" y="3837017"/>
              <a:ext cx="76787" cy="233451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27">
              <a:extLst>
                <a:ext uri="{FF2B5EF4-FFF2-40B4-BE49-F238E27FC236}">
                  <a16:creationId xmlns:a16="http://schemas.microsoft.com/office/drawing/2014/main" id="{E0767204-64E0-DD44-BB36-5E352A9909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43382" y="3875639"/>
              <a:ext cx="116033" cy="15620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Line 28">
              <a:extLst>
                <a:ext uri="{FF2B5EF4-FFF2-40B4-BE49-F238E27FC236}">
                  <a16:creationId xmlns:a16="http://schemas.microsoft.com/office/drawing/2014/main" id="{AE603D00-97EC-A24D-9727-D69C529F0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5448" y="3837017"/>
              <a:ext cx="116033" cy="19482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130D39-6B5B-494F-B302-C236403B5F2A}"/>
              </a:ext>
            </a:extLst>
          </p:cNvPr>
          <p:cNvSpPr txBox="1"/>
          <p:nvPr/>
        </p:nvSpPr>
        <p:spPr>
          <a:xfrm>
            <a:off x="4730179" y="3549465"/>
            <a:ext cx="31069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</a:rPr>
              <a:t>利用二叉搜索树</a:t>
            </a:r>
            <a:r>
              <a:rPr lang="en-CN" sz="1600" b="1" dirty="0">
                <a:solidFill>
                  <a:srgbClr val="FF0000"/>
                </a:solidFill>
              </a:rPr>
              <a:t>搜索</a:t>
            </a:r>
            <a:r>
              <a:rPr lang="zh-CN" altLang="en-US" sz="1600" b="1" dirty="0">
                <a:solidFill>
                  <a:srgbClr val="FF0000"/>
                </a:solidFill>
              </a:rPr>
              <a:t>（查找）：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en-US" altLang="zh-CN" sz="1600" b="1" dirty="0">
                <a:solidFill>
                  <a:srgbClr val="FF0000"/>
                </a:solidFill>
              </a:rPr>
              <a:t>Tree-Search(T,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v)</a:t>
            </a:r>
          </a:p>
          <a:p>
            <a:r>
              <a:rPr lang="zh-CN" altLang="en-US" sz="1600" b="1" dirty="0">
                <a:solidFill>
                  <a:srgbClr val="FF0000"/>
                </a:solidFill>
              </a:rPr>
              <a:t>     </a:t>
            </a:r>
            <a:r>
              <a:rPr lang="en-US" altLang="zh-CN" sz="1600" b="1" dirty="0">
                <a:solidFill>
                  <a:srgbClr val="FF0000"/>
                </a:solidFill>
              </a:rPr>
              <a:t>if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T=NIL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or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v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=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</a:rPr>
              <a:t>T.key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zh-CN" altLang="en-US" sz="1600" b="1" dirty="0">
                <a:solidFill>
                  <a:srgbClr val="FF0000"/>
                </a:solidFill>
              </a:rPr>
              <a:t>         </a:t>
            </a:r>
            <a:r>
              <a:rPr lang="en-US" altLang="zh-CN" sz="1600" b="1" dirty="0">
                <a:solidFill>
                  <a:srgbClr val="FF0000"/>
                </a:solidFill>
              </a:rPr>
              <a:t>return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T;</a:t>
            </a:r>
          </a:p>
          <a:p>
            <a:r>
              <a:rPr lang="zh-CN" altLang="en-US" sz="1600" b="1" dirty="0">
                <a:solidFill>
                  <a:srgbClr val="FF0000"/>
                </a:solidFill>
              </a:rPr>
              <a:t>     </a:t>
            </a:r>
            <a:r>
              <a:rPr lang="en-US" altLang="zh-CN" sz="1600" b="1" dirty="0">
                <a:solidFill>
                  <a:srgbClr val="FF0000"/>
                </a:solidFill>
              </a:rPr>
              <a:t>else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if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v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&lt;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 err="1">
                <a:solidFill>
                  <a:srgbClr val="FF0000"/>
                </a:solidFill>
              </a:rPr>
              <a:t>T.key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zh-CN" altLang="en-US" sz="1600" b="1" dirty="0">
                <a:solidFill>
                  <a:srgbClr val="FF0000"/>
                </a:solidFill>
              </a:rPr>
              <a:t>         </a:t>
            </a:r>
            <a:r>
              <a:rPr lang="en-US" altLang="zh-CN" sz="1600" b="1" dirty="0">
                <a:solidFill>
                  <a:srgbClr val="FF0000"/>
                </a:solidFill>
              </a:rPr>
              <a:t>return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Tree-Search(</a:t>
            </a:r>
            <a:r>
              <a:rPr lang="en-US" altLang="zh-CN" sz="1600" b="1" dirty="0" err="1">
                <a:solidFill>
                  <a:srgbClr val="FF0000"/>
                </a:solidFill>
              </a:rPr>
              <a:t>T.left</a:t>
            </a:r>
            <a:r>
              <a:rPr lang="en-US" altLang="zh-CN" sz="1600" b="1" dirty="0">
                <a:solidFill>
                  <a:srgbClr val="FF0000"/>
                </a:solidFill>
              </a:rPr>
              <a:t>,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v);</a:t>
            </a:r>
          </a:p>
          <a:p>
            <a:r>
              <a:rPr lang="zh-CN" altLang="en-US" sz="1600" b="1" dirty="0">
                <a:solidFill>
                  <a:srgbClr val="FF0000"/>
                </a:solidFill>
              </a:rPr>
              <a:t>     </a:t>
            </a:r>
            <a:r>
              <a:rPr lang="en-US" altLang="zh-CN" sz="1600" b="1" dirty="0">
                <a:solidFill>
                  <a:srgbClr val="FF0000"/>
                </a:solidFill>
              </a:rPr>
              <a:t>else</a:t>
            </a:r>
            <a:r>
              <a:rPr lang="zh-CN" altLang="en-US" sz="1600" b="1" dirty="0">
                <a:solidFill>
                  <a:srgbClr val="FF0000"/>
                </a:solidFill>
              </a:rPr>
              <a:t>  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r>
              <a:rPr lang="zh-CN" altLang="en-US" sz="1600" b="1" dirty="0">
                <a:solidFill>
                  <a:srgbClr val="FF0000"/>
                </a:solidFill>
              </a:rPr>
              <a:t>         </a:t>
            </a:r>
            <a:r>
              <a:rPr lang="en-US" altLang="zh-CN" sz="1600" b="1" dirty="0">
                <a:solidFill>
                  <a:srgbClr val="FF0000"/>
                </a:solidFill>
              </a:rPr>
              <a:t>return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Tree-Search(</a:t>
            </a:r>
            <a:r>
              <a:rPr lang="en-US" altLang="zh-CN" sz="1600" b="1" dirty="0" err="1">
                <a:solidFill>
                  <a:srgbClr val="FF0000"/>
                </a:solidFill>
              </a:rPr>
              <a:t>T.right</a:t>
            </a:r>
            <a:r>
              <a:rPr lang="en-US" altLang="zh-CN" sz="1600" b="1" dirty="0">
                <a:solidFill>
                  <a:srgbClr val="FF0000"/>
                </a:solidFill>
              </a:rPr>
              <a:t>,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v);</a:t>
            </a:r>
          </a:p>
        </p:txBody>
      </p:sp>
    </p:spTree>
    <p:extLst>
      <p:ext uri="{BB962C8B-B14F-4D97-AF65-F5344CB8AC3E}">
        <p14:creationId xmlns:p14="http://schemas.microsoft.com/office/powerpoint/2010/main" val="227558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5EE8-2DF0-294E-B988-A5C07FB3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问题的定义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3CD3-75FF-8D48-831A-5E5931B4A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二叉搜索树</a:t>
            </a:r>
          </a:p>
          <a:p>
            <a:pPr lvl="1"/>
            <a:r>
              <a:rPr lang="en-CN" dirty="0"/>
              <a:t>节点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附加信息</a:t>
            </a:r>
            <a:endParaRPr lang="en-US" altLang="zh-CN" dirty="0"/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的概率为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lvl="2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搜索d</a:t>
            </a:r>
            <a:r>
              <a:rPr lang="en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的概率为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29">
            <a:extLst>
              <a:ext uri="{FF2B5EF4-FFF2-40B4-BE49-F238E27FC236}">
                <a16:creationId xmlns:a16="http://schemas.microsoft.com/office/drawing/2014/main" id="{062ACA1D-9133-9E44-B0EE-6135E36842BB}"/>
              </a:ext>
            </a:extLst>
          </p:cNvPr>
          <p:cNvGrpSpPr/>
          <p:nvPr/>
        </p:nvGrpSpPr>
        <p:grpSpPr bwMode="auto">
          <a:xfrm>
            <a:off x="4928278" y="3429000"/>
            <a:ext cx="3682322" cy="2805240"/>
            <a:chOff x="3240" y="799"/>
            <a:chExt cx="2858" cy="2042"/>
          </a:xfrm>
        </p:grpSpPr>
        <p:sp>
          <p:nvSpPr>
            <p:cNvPr id="5" name="Oval 8">
              <a:extLst>
                <a:ext uri="{FF2B5EF4-FFF2-40B4-BE49-F238E27FC236}">
                  <a16:creationId xmlns:a16="http://schemas.microsoft.com/office/drawing/2014/main" id="{91602C28-81EA-934E-AD6B-18D207998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" y="799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DB7572D7-B6E2-DC48-A3FD-6933A66D0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134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12D141FA-DD39-E442-849F-74534DF6F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5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DEE4024C-8B71-154C-A60B-5EE5644FC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8" y="1344"/>
              <a:ext cx="405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1270E214-B24E-2B47-8F0E-0275A31EB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FA2330DD-7564-5D4E-896C-146CD7190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0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84F7D64A-E68D-4F4D-895B-4F1E76834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7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DAC22CC0-1BC2-4447-933C-2BA2E2443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2477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CE1AA62B-38E4-A540-9100-461284D3A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" y="2478"/>
              <a:ext cx="404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182643A7-B0AF-DF47-BD30-20BB29BF4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22D77727-7C8D-7349-8468-1E60587B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33B7772D-499A-1647-9E98-5484051D3F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5" y="1071"/>
              <a:ext cx="454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20">
              <a:extLst>
                <a:ext uri="{FF2B5EF4-FFF2-40B4-BE49-F238E27FC236}">
                  <a16:creationId xmlns:a16="http://schemas.microsoft.com/office/drawing/2014/main" id="{198F23B4-81DB-184B-A4B7-F86E67EF1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6" y="1071"/>
              <a:ext cx="454" cy="2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A0C311AB-D29E-6E44-9E46-091A01AF0E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2" y="1706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22">
              <a:extLst>
                <a:ext uri="{FF2B5EF4-FFF2-40B4-BE49-F238E27FC236}">
                  <a16:creationId xmlns:a16="http://schemas.microsoft.com/office/drawing/2014/main" id="{8103083E-1E82-6244-8F81-CBD097210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0" y="1706"/>
              <a:ext cx="90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89630BB9-ABF5-994E-8CCC-43AD45A5E4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7" y="1661"/>
              <a:ext cx="272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4">
              <a:extLst>
                <a:ext uri="{FF2B5EF4-FFF2-40B4-BE49-F238E27FC236}">
                  <a16:creationId xmlns:a16="http://schemas.microsoft.com/office/drawing/2014/main" id="{B75F28C1-A371-124C-A5EE-5D8781919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7" y="1661"/>
              <a:ext cx="181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D70CE0AE-44AC-C742-8620-2EF278E36A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4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Line 26">
              <a:extLst>
                <a:ext uri="{FF2B5EF4-FFF2-40B4-BE49-F238E27FC236}">
                  <a16:creationId xmlns:a16="http://schemas.microsoft.com/office/drawing/2014/main" id="{F9F42BB9-CB3C-3040-8A2E-F1878BB1D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2" y="2251"/>
              <a:ext cx="90" cy="27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27">
              <a:extLst>
                <a:ext uri="{FF2B5EF4-FFF2-40B4-BE49-F238E27FC236}">
                  <a16:creationId xmlns:a16="http://schemas.microsoft.com/office/drawing/2014/main" id="{42D602BD-A25B-734C-AC12-5E040F4E43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17" y="2296"/>
              <a:ext cx="136" cy="18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BCDC13F2-E064-B648-95D2-7D552D82BD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9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aphicFrame>
        <p:nvGraphicFramePr>
          <p:cNvPr id="26" name="Object 35">
            <a:extLst>
              <a:ext uri="{FF2B5EF4-FFF2-40B4-BE49-F238E27FC236}">
                <a16:creationId xmlns:a16="http://schemas.microsoft.com/office/drawing/2014/main" id="{BA0B09FF-23CE-774E-9E3C-AE9B3DC9E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508824"/>
              </p:ext>
            </p:extLst>
          </p:nvPr>
        </p:nvGraphicFramePr>
        <p:xfrm>
          <a:off x="3894098" y="2446002"/>
          <a:ext cx="5064552" cy="811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6" name="公式" r:id="rId3" imgW="3251200" imgH="482600" progId="Equation.3">
                  <p:embed/>
                </p:oleObj>
              </mc:Choice>
              <mc:Fallback>
                <p:oleObj name="公式" r:id="rId3" imgW="3251200" imgH="482600" progId="Equation.3">
                  <p:embed/>
                  <p:pic>
                    <p:nvPicPr>
                      <p:cNvPr id="73526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098" y="2446002"/>
                        <a:ext cx="5064552" cy="81127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7DF90B6C-F3BD-2E40-899E-86BAD85E5ABC}"/>
              </a:ext>
            </a:extLst>
          </p:cNvPr>
          <p:cNvSpPr/>
          <p:nvPr/>
        </p:nvSpPr>
        <p:spPr>
          <a:xfrm>
            <a:off x="256201" y="2335868"/>
            <a:ext cx="40403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>
              <a:lnSpc>
                <a:spcPct val="90000"/>
              </a:lnSpc>
              <a:defRPr/>
            </a:pP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K={k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k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lvl="2" algn="just">
              <a:lnSpc>
                <a:spcPct val="90000"/>
              </a:lnSpc>
              <a:defRPr/>
            </a:pP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D={d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d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lvl="2" algn="just">
              <a:lnSpc>
                <a:spcPct val="90000"/>
              </a:lnSpc>
              <a:defRPr/>
            </a:pP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对应区间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k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i+1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2" algn="just">
              <a:lnSpc>
                <a:spcPct val="90000"/>
              </a:lnSpc>
              <a:buFontTx/>
              <a:buNone/>
              <a:defRPr/>
            </a:pP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对应区间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(-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k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2" algn="just">
              <a:lnSpc>
                <a:spcPct val="90000"/>
              </a:lnSpc>
              <a:buFontTx/>
              <a:buNone/>
              <a:defRPr/>
            </a:pPr>
            <a:r>
              <a:rPr lang="en-US" altLang="zh-CN" sz="2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对应区间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,+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zh-CN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28" name="Object 33">
            <a:extLst>
              <a:ext uri="{FF2B5EF4-FFF2-40B4-BE49-F238E27FC236}">
                <a16:creationId xmlns:a16="http://schemas.microsoft.com/office/drawing/2014/main" id="{2DC0B25C-2109-0C45-8475-7C4292525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511029"/>
              </p:ext>
            </p:extLst>
          </p:nvPr>
        </p:nvGraphicFramePr>
        <p:xfrm>
          <a:off x="3734504" y="5791200"/>
          <a:ext cx="1836698" cy="768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7" name="公式" r:id="rId5" imgW="1054100" imgH="482600" progId="Equation.3">
                  <p:embed/>
                </p:oleObj>
              </mc:Choice>
              <mc:Fallback>
                <p:oleObj name="公式" r:id="rId5" imgW="1054100" imgH="482600" progId="Equation.3">
                  <p:embed/>
                  <p:pic>
                    <p:nvPicPr>
                      <p:cNvPr id="73526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4504" y="5791200"/>
                        <a:ext cx="1836698" cy="76871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4B860FA2-87C7-BB44-B1B7-F1E125A5F84A}"/>
              </a:ext>
            </a:extLst>
          </p:cNvPr>
          <p:cNvSpPr txBox="1"/>
          <p:nvPr/>
        </p:nvSpPr>
        <p:spPr>
          <a:xfrm>
            <a:off x="256201" y="4200328"/>
            <a:ext cx="4219315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pPr algn="just"/>
            <a:r>
              <a:rPr lang="en-CN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</a:t>
            </a:r>
            <a:r>
              <a:rPr lang="zh-CN" altLang="en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是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伪关键字集合，用以表示未出现在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中的值。</a:t>
            </a:r>
            <a:endParaRPr lang="en-US" altLang="zh-CN" sz="1600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/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中值在内部节点，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中值在叶子节点，每次搜索要么成功（找到某个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中关键字），要么失败（找到某个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中伪关键字）。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32C475-38BB-CF4F-B21A-E3A4D2C12E4B}"/>
              </a:ext>
            </a:extLst>
          </p:cNvPr>
          <p:cNvSpPr/>
          <p:nvPr/>
        </p:nvSpPr>
        <p:spPr>
          <a:xfrm>
            <a:off x="3322388" y="1950399"/>
            <a:ext cx="3211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搜索树的期望代价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3C4CA025-55B7-6745-BF53-A868246FF062}"/>
              </a:ext>
            </a:extLst>
          </p:cNvPr>
          <p:cNvSpPr txBox="1"/>
          <p:nvPr/>
        </p:nvSpPr>
        <p:spPr>
          <a:xfrm>
            <a:off x="3180351" y="1229337"/>
            <a:ext cx="5430249" cy="70788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每个关键字的搜索代价</a:t>
            </a:r>
            <a:r>
              <a:rPr lang="zh-CN" altLang="en-US" sz="20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等于</a:t>
            </a:r>
            <a:r>
              <a:rPr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需要访问的结点个数</a:t>
            </a:r>
            <a:r>
              <a:rPr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等于</a:t>
            </a:r>
            <a:r>
              <a:rPr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</a:rPr>
              <a:t>关键字所在结点深度</a:t>
            </a:r>
            <a:r>
              <a:rPr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+1</a:t>
            </a:r>
            <a:endParaRPr lang="zh-CN" altLang="en-US" sz="20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2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70AF-CED3-1E48-BC16-15010905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问题的定义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E1DAF6-C5D5-ED46-BA06-5800FD902256}"/>
              </a:ext>
            </a:extLst>
          </p:cNvPr>
          <p:cNvSpPr/>
          <p:nvPr/>
        </p:nvSpPr>
        <p:spPr>
          <a:xfrm>
            <a:off x="914400" y="1981200"/>
            <a:ext cx="7010400" cy="241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Tx/>
              <a:buNone/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输入：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k={k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k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400" b="1" i="1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i="1" baseline="-25000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}, k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&lt; k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&lt; …&lt; </a:t>
            </a:r>
            <a:r>
              <a:rPr lang="en-US" altLang="zh-CN" sz="2400" b="1" i="1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i="1" baseline="-25000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</a:p>
          <a:p>
            <a:pPr algn="just">
              <a:lnSpc>
                <a:spcPct val="90000"/>
              </a:lnSpc>
              <a:defRPr/>
            </a:pPr>
            <a:r>
              <a:rPr lang="zh-CN" altLang="en-US" sz="2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D={d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d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400" b="1" i="1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b="1" i="1" baseline="-25000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 algn="just">
              <a:lnSpc>
                <a:spcPct val="90000"/>
              </a:lnSpc>
              <a:buFontTx/>
              <a:buNone/>
              <a:defRPr/>
            </a:pP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	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P={p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p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400" b="1" i="1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}, p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为搜索</a:t>
            </a:r>
            <a:r>
              <a:rPr lang="en-US" altLang="zh-CN" sz="2400" b="1" i="1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i="1" baseline="-25000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的概率</a:t>
            </a:r>
            <a:endParaRPr lang="en-US" altLang="zh-CN" sz="2400" b="1" dirty="0">
              <a:solidFill>
                <a:srgbClr val="0033CC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Tx/>
              <a:buNone/>
              <a:defRPr/>
            </a:pP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Q={q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q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400" b="1" i="1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="1" i="1" baseline="-25000" dirty="0" err="1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为搜索值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2400" b="1" i="1" baseline="-25000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的概率</a:t>
            </a:r>
          </a:p>
          <a:p>
            <a:pPr lvl="3" algn="just">
              <a:lnSpc>
                <a:spcPct val="90000"/>
              </a:lnSpc>
              <a:buFontTx/>
              <a:buNone/>
              <a:defRPr/>
            </a:pPr>
            <a:endParaRPr lang="en-US" altLang="zh-CN" sz="2400" b="1" dirty="0">
              <a:solidFill>
                <a:srgbClr val="0033CC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Tx/>
              <a:buNone/>
              <a:defRPr/>
            </a:pPr>
            <a:endParaRPr lang="en-US" altLang="zh-CN" sz="2400" b="1" dirty="0">
              <a:solidFill>
                <a:srgbClr val="0033CC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FontTx/>
              <a:buNone/>
              <a:defRPr/>
            </a:pP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输出：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的二叉搜索树</a:t>
            </a:r>
            <a:r>
              <a:rPr lang="en-US" altLang="zh-CN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T,  E(T)</a:t>
            </a:r>
            <a:r>
              <a:rPr lang="zh-CN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最小</a:t>
            </a:r>
          </a:p>
        </p:txBody>
      </p:sp>
      <p:graphicFrame>
        <p:nvGraphicFramePr>
          <p:cNvPr id="5" name="Object 35">
            <a:extLst>
              <a:ext uri="{FF2B5EF4-FFF2-40B4-BE49-F238E27FC236}">
                <a16:creationId xmlns:a16="http://schemas.microsoft.com/office/drawing/2014/main" id="{62749B27-1F70-8947-99B5-2209C098D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005506"/>
              </p:ext>
            </p:extLst>
          </p:nvPr>
        </p:nvGraphicFramePr>
        <p:xfrm>
          <a:off x="1828800" y="4953000"/>
          <a:ext cx="5064552" cy="811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4" name="公式" r:id="rId3" imgW="3251200" imgH="482600" progId="Equation.3">
                  <p:embed/>
                </p:oleObj>
              </mc:Choice>
              <mc:Fallback>
                <p:oleObj name="公式" r:id="rId3" imgW="3251200" imgH="482600" progId="Equation.3">
                  <p:embed/>
                  <p:pic>
                    <p:nvPicPr>
                      <p:cNvPr id="26" name="Object 35">
                        <a:extLst>
                          <a:ext uri="{FF2B5EF4-FFF2-40B4-BE49-F238E27FC236}">
                            <a16:creationId xmlns:a16="http://schemas.microsoft.com/office/drawing/2014/main" id="{BA0B09FF-23CE-774E-9E3C-AE9B3DC9E7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953000"/>
                        <a:ext cx="5064552" cy="811270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91470A-3797-9742-AED1-B4E9B3D4835A}"/>
              </a:ext>
            </a:extLst>
          </p:cNvPr>
          <p:cNvSpPr txBox="1"/>
          <p:nvPr/>
        </p:nvSpPr>
        <p:spPr>
          <a:xfrm>
            <a:off x="6629400" y="1828800"/>
            <a:ext cx="1905000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将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值排好序，方便构造二叉搜索树</a:t>
            </a:r>
          </a:p>
        </p:txBody>
      </p:sp>
    </p:spTree>
    <p:extLst>
      <p:ext uri="{BB962C8B-B14F-4D97-AF65-F5344CB8AC3E}">
        <p14:creationId xmlns:p14="http://schemas.microsoft.com/office/powerpoint/2010/main" val="134717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C9A6-90AC-7946-8DD8-63BB69CB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66CFD-AFBE-E944-A1D5-AFC394E3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>
                <a:latin typeface="+mn-ea"/>
              </a:rPr>
              <a:t>分治技术的问题</a:t>
            </a:r>
          </a:p>
          <a:p>
            <a:pPr marL="914400" lvl="1" indent="-457200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子问题是相互独立的</a:t>
            </a:r>
          </a:p>
          <a:p>
            <a:pPr marL="914400" lvl="1" indent="-457200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如果子问题不是相互独立的，分治方法将重复计算公共子问题，效率很低</a:t>
            </a:r>
          </a:p>
          <a:p>
            <a:pPr lvl="1" algn="just"/>
            <a:endParaRPr lang="en-CN" dirty="0"/>
          </a:p>
          <a:p>
            <a:pPr algn="just"/>
            <a:r>
              <a:rPr lang="en-US" dirty="0" err="1"/>
              <a:t>优化问题</a:t>
            </a:r>
            <a:endParaRPr lang="en-US" dirty="0"/>
          </a:p>
          <a:p>
            <a:pPr marL="914400" lvl="1" indent="-457200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给定一组约束条件和一个代价函数，在解空间中搜索具有最小或最大代价的优化解</a:t>
            </a:r>
          </a:p>
          <a:p>
            <a:pPr marL="914400" lvl="1" indent="-457200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+mn-ea"/>
              </a:rPr>
              <a:t>很多优化问题可分为多个子问题，子问题相互关联，子问题的解被重复使用</a:t>
            </a:r>
          </a:p>
          <a:p>
            <a:pPr lvl="1" algn="just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587293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DD5A-5DB0-F840-9AB4-6049DBAC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动机</a:t>
            </a:r>
            <a:endParaRPr lang="en-CN" dirty="0"/>
          </a:p>
        </p:txBody>
      </p:sp>
      <p:grpSp>
        <p:nvGrpSpPr>
          <p:cNvPr id="51" name="Group 29">
            <a:extLst>
              <a:ext uri="{FF2B5EF4-FFF2-40B4-BE49-F238E27FC236}">
                <a16:creationId xmlns:a16="http://schemas.microsoft.com/office/drawing/2014/main" id="{FD2E468B-33C5-7749-9713-991DEB12837F}"/>
              </a:ext>
            </a:extLst>
          </p:cNvPr>
          <p:cNvGrpSpPr>
            <a:grpSpLocks/>
          </p:cNvGrpSpPr>
          <p:nvPr/>
        </p:nvGrpSpPr>
        <p:grpSpPr bwMode="auto">
          <a:xfrm>
            <a:off x="98630" y="3484080"/>
            <a:ext cx="3584222" cy="2881489"/>
            <a:chOff x="3240" y="799"/>
            <a:chExt cx="2858" cy="2042"/>
          </a:xfrm>
        </p:grpSpPr>
        <p:sp>
          <p:nvSpPr>
            <p:cNvPr id="52" name="Oval 8">
              <a:extLst>
                <a:ext uri="{FF2B5EF4-FFF2-40B4-BE49-F238E27FC236}">
                  <a16:creationId xmlns:a16="http://schemas.microsoft.com/office/drawing/2014/main" id="{66D996AA-1D9A-A74D-915C-74D40579D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" y="799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2</a:t>
              </a:r>
            </a:p>
          </p:txBody>
        </p:sp>
        <p:sp>
          <p:nvSpPr>
            <p:cNvPr id="53" name="Oval 9">
              <a:extLst>
                <a:ext uri="{FF2B5EF4-FFF2-40B4-BE49-F238E27FC236}">
                  <a16:creationId xmlns:a16="http://schemas.microsoft.com/office/drawing/2014/main" id="{13202D87-6970-AC4E-9232-1A4E9B4D2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" y="134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4</a:t>
              </a:r>
            </a:p>
          </p:txBody>
        </p:sp>
        <p:sp>
          <p:nvSpPr>
            <p:cNvPr id="54" name="Oval 10">
              <a:extLst>
                <a:ext uri="{FF2B5EF4-FFF2-40B4-BE49-F238E27FC236}">
                  <a16:creationId xmlns:a16="http://schemas.microsoft.com/office/drawing/2014/main" id="{F3A67B19-E5A5-7349-A960-3DCD4F1D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5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1</a:t>
              </a:r>
            </a:p>
          </p:txBody>
        </p:sp>
        <p:sp>
          <p:nvSpPr>
            <p:cNvPr id="55" name="Oval 11">
              <a:extLst>
                <a:ext uri="{FF2B5EF4-FFF2-40B4-BE49-F238E27FC236}">
                  <a16:creationId xmlns:a16="http://schemas.microsoft.com/office/drawing/2014/main" id="{C897BAB0-B2B3-CD44-9785-A53577397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8" y="1344"/>
              <a:ext cx="405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1</a:t>
              </a:r>
            </a:p>
          </p:txBody>
        </p:sp>
        <p:sp>
          <p:nvSpPr>
            <p:cNvPr id="56" name="Oval 12">
              <a:extLst>
                <a:ext uri="{FF2B5EF4-FFF2-40B4-BE49-F238E27FC236}">
                  <a16:creationId xmlns:a16="http://schemas.microsoft.com/office/drawing/2014/main" id="{761BB6BC-9B89-C74B-9757-9B42EEA12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0</a:t>
              </a:r>
            </a:p>
          </p:txBody>
        </p:sp>
        <p:sp>
          <p:nvSpPr>
            <p:cNvPr id="57" name="Oval 13">
              <a:extLst>
                <a:ext uri="{FF2B5EF4-FFF2-40B4-BE49-F238E27FC236}">
                  <a16:creationId xmlns:a16="http://schemas.microsoft.com/office/drawing/2014/main" id="{02E6D87F-CF2B-5649-9E81-69E4CDD40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0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3</a:t>
              </a:r>
            </a:p>
          </p:txBody>
        </p:sp>
        <p:sp>
          <p:nvSpPr>
            <p:cNvPr id="58" name="Oval 14">
              <a:extLst>
                <a:ext uri="{FF2B5EF4-FFF2-40B4-BE49-F238E27FC236}">
                  <a16:creationId xmlns:a16="http://schemas.microsoft.com/office/drawing/2014/main" id="{D51EAC9E-F056-354B-9666-4F2C4C718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7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5</a:t>
              </a:r>
            </a:p>
          </p:txBody>
        </p:sp>
        <p:sp>
          <p:nvSpPr>
            <p:cNvPr id="59" name="Oval 15">
              <a:extLst>
                <a:ext uri="{FF2B5EF4-FFF2-40B4-BE49-F238E27FC236}">
                  <a16:creationId xmlns:a16="http://schemas.microsoft.com/office/drawing/2014/main" id="{047F5DCC-AA57-B745-BA47-E8F4E6161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" y="2477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2</a:t>
              </a:r>
            </a:p>
          </p:txBody>
        </p:sp>
        <p:sp>
          <p:nvSpPr>
            <p:cNvPr id="60" name="Oval 16">
              <a:extLst>
                <a:ext uri="{FF2B5EF4-FFF2-40B4-BE49-F238E27FC236}">
                  <a16:creationId xmlns:a16="http://schemas.microsoft.com/office/drawing/2014/main" id="{4A19D327-EFB0-C443-8032-FA3102736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" y="2478"/>
              <a:ext cx="404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3</a:t>
              </a:r>
            </a:p>
          </p:txBody>
        </p:sp>
        <p:sp>
          <p:nvSpPr>
            <p:cNvPr id="61" name="Oval 17">
              <a:extLst>
                <a:ext uri="{FF2B5EF4-FFF2-40B4-BE49-F238E27FC236}">
                  <a16:creationId xmlns:a16="http://schemas.microsoft.com/office/drawing/2014/main" id="{EB475A3C-B723-FF49-9A08-E43FA9865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4</a:t>
              </a:r>
            </a:p>
          </p:txBody>
        </p:sp>
        <p:sp>
          <p:nvSpPr>
            <p:cNvPr id="62" name="Oval 18">
              <a:extLst>
                <a:ext uri="{FF2B5EF4-FFF2-40B4-BE49-F238E27FC236}">
                  <a16:creationId xmlns:a16="http://schemas.microsoft.com/office/drawing/2014/main" id="{DFFBB569-AE09-5047-901D-CA5EB17C3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0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5</a:t>
              </a:r>
            </a:p>
          </p:txBody>
        </p:sp>
        <p:sp>
          <p:nvSpPr>
            <p:cNvPr id="63" name="Line 19">
              <a:extLst>
                <a:ext uri="{FF2B5EF4-FFF2-40B4-BE49-F238E27FC236}">
                  <a16:creationId xmlns:a16="http://schemas.microsoft.com/office/drawing/2014/main" id="{9C40A9A0-C9E4-B049-B6B6-794C49CF2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5" y="1071"/>
              <a:ext cx="454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64" name="Line 20">
              <a:extLst>
                <a:ext uri="{FF2B5EF4-FFF2-40B4-BE49-F238E27FC236}">
                  <a16:creationId xmlns:a16="http://schemas.microsoft.com/office/drawing/2014/main" id="{C7FE2C4E-8FB0-7346-A88F-B5D3620E7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6" y="1071"/>
              <a:ext cx="454" cy="2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65" name="Line 21">
              <a:extLst>
                <a:ext uri="{FF2B5EF4-FFF2-40B4-BE49-F238E27FC236}">
                  <a16:creationId xmlns:a16="http://schemas.microsoft.com/office/drawing/2014/main" id="{436962E3-A1E5-E941-85E5-7B3B7C2D82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12" y="1706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66" name="Line 22">
              <a:extLst>
                <a:ext uri="{FF2B5EF4-FFF2-40B4-BE49-F238E27FC236}">
                  <a16:creationId xmlns:a16="http://schemas.microsoft.com/office/drawing/2014/main" id="{F11811BE-32E1-F740-A615-BF145C9F7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0" y="1706"/>
              <a:ext cx="90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67" name="Line 23">
              <a:extLst>
                <a:ext uri="{FF2B5EF4-FFF2-40B4-BE49-F238E27FC236}">
                  <a16:creationId xmlns:a16="http://schemas.microsoft.com/office/drawing/2014/main" id="{28EE4C79-F8CF-C743-AB62-2BDB27D1DC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7" y="1661"/>
              <a:ext cx="272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68" name="Line 24">
              <a:extLst>
                <a:ext uri="{FF2B5EF4-FFF2-40B4-BE49-F238E27FC236}">
                  <a16:creationId xmlns:a16="http://schemas.microsoft.com/office/drawing/2014/main" id="{412F6F7D-437A-CD4E-9DBB-778878CFF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7" y="1661"/>
              <a:ext cx="181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69" name="Line 25">
              <a:extLst>
                <a:ext uri="{FF2B5EF4-FFF2-40B4-BE49-F238E27FC236}">
                  <a16:creationId xmlns:a16="http://schemas.microsoft.com/office/drawing/2014/main" id="{502F4A86-C8DB-4C48-A551-141D5DC401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74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95FB258A-F93E-054C-8D94-7B3C93430F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2" y="2251"/>
              <a:ext cx="90" cy="27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DC3C7CD1-934E-D846-977D-2215C6CA37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17" y="2296"/>
              <a:ext cx="136" cy="18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CDCA30F6-7C52-8248-AE3A-84AE176F4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89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</p:grpSp>
      <p:graphicFrame>
        <p:nvGraphicFramePr>
          <p:cNvPr id="73" name="Object 33">
            <a:extLst>
              <a:ext uri="{FF2B5EF4-FFF2-40B4-BE49-F238E27FC236}">
                <a16:creationId xmlns:a16="http://schemas.microsoft.com/office/drawing/2014/main" id="{AC0C5AE7-40A5-444B-90AA-FF37AF969F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303810"/>
              </p:ext>
            </p:extLst>
          </p:nvPr>
        </p:nvGraphicFramePr>
        <p:xfrm>
          <a:off x="2493912" y="2463476"/>
          <a:ext cx="2023533" cy="848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5" r:id="rId4" imgW="24282400" imgH="11112500" progId="Equation.3">
                  <p:embed/>
                </p:oleObj>
              </mc:Choice>
              <mc:Fallback>
                <p:oleObj r:id="rId4" imgW="24282400" imgH="11112500" progId="Equation.3">
                  <p:embed/>
                  <p:pic>
                    <p:nvPicPr>
                      <p:cNvPr id="183299" name="Object 33">
                        <a:extLst>
                          <a:ext uri="{FF2B5EF4-FFF2-40B4-BE49-F238E27FC236}">
                            <a16:creationId xmlns:a16="http://schemas.microsoft.com/office/drawing/2014/main" id="{17D9A22D-8710-4C4B-A1C0-8A7A6CBA54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912" y="2463476"/>
                        <a:ext cx="2023533" cy="8480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4" name="组合 28">
            <a:extLst>
              <a:ext uri="{FF2B5EF4-FFF2-40B4-BE49-F238E27FC236}">
                <a16:creationId xmlns:a16="http://schemas.microsoft.com/office/drawing/2014/main" id="{B4DF1341-D7D1-6F43-AD4F-644EC4DB2A29}"/>
              </a:ext>
            </a:extLst>
          </p:cNvPr>
          <p:cNvGrpSpPr>
            <a:grpSpLocks/>
          </p:cNvGrpSpPr>
          <p:nvPr/>
        </p:nvGrpSpPr>
        <p:grpSpPr bwMode="auto">
          <a:xfrm>
            <a:off x="3518063" y="3139049"/>
            <a:ext cx="3162300" cy="3522133"/>
            <a:chOff x="7291" y="4163"/>
            <a:chExt cx="5602" cy="6240"/>
          </a:xfrm>
        </p:grpSpPr>
        <p:sp>
          <p:nvSpPr>
            <p:cNvPr id="75" name="Oval 8">
              <a:extLst>
                <a:ext uri="{FF2B5EF4-FFF2-40B4-BE49-F238E27FC236}">
                  <a16:creationId xmlns:a16="http://schemas.microsoft.com/office/drawing/2014/main" id="{CFFD9F06-0983-E341-9526-8E464F9C1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8" y="4163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2</a:t>
              </a:r>
            </a:p>
          </p:txBody>
        </p:sp>
        <p:sp>
          <p:nvSpPr>
            <p:cNvPr id="76" name="Oval 9">
              <a:extLst>
                <a:ext uri="{FF2B5EF4-FFF2-40B4-BE49-F238E27FC236}">
                  <a16:creationId xmlns:a16="http://schemas.microsoft.com/office/drawing/2014/main" id="{076898E0-B38D-F446-97FB-5B998A419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1" y="5503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5</a:t>
              </a:r>
            </a:p>
          </p:txBody>
        </p:sp>
        <p:sp>
          <p:nvSpPr>
            <p:cNvPr id="77" name="Oval 10">
              <a:extLst>
                <a:ext uri="{FF2B5EF4-FFF2-40B4-BE49-F238E27FC236}">
                  <a16:creationId xmlns:a16="http://schemas.microsoft.com/office/drawing/2014/main" id="{132862F9-23E6-F746-92BA-29682B070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" y="6958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1</a:t>
              </a:r>
            </a:p>
          </p:txBody>
        </p:sp>
        <p:sp>
          <p:nvSpPr>
            <p:cNvPr id="78" name="Oval 11">
              <a:extLst>
                <a:ext uri="{FF2B5EF4-FFF2-40B4-BE49-F238E27FC236}">
                  <a16:creationId xmlns:a16="http://schemas.microsoft.com/office/drawing/2014/main" id="{65136176-8BF6-8247-A879-7D8EA2164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8" y="5505"/>
              <a:ext cx="900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1</a:t>
              </a:r>
            </a:p>
          </p:txBody>
        </p:sp>
        <p:sp>
          <p:nvSpPr>
            <p:cNvPr id="79" name="Oval 12">
              <a:extLst>
                <a:ext uri="{FF2B5EF4-FFF2-40B4-BE49-F238E27FC236}">
                  <a16:creationId xmlns:a16="http://schemas.microsoft.com/office/drawing/2014/main" id="{8C4F969A-7533-6F48-A2D1-819BD417E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1" y="6958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0</a:t>
              </a:r>
            </a:p>
          </p:txBody>
        </p:sp>
        <p:sp>
          <p:nvSpPr>
            <p:cNvPr id="80" name="Oval 13">
              <a:extLst>
                <a:ext uri="{FF2B5EF4-FFF2-40B4-BE49-F238E27FC236}">
                  <a16:creationId xmlns:a16="http://schemas.microsoft.com/office/drawing/2014/main" id="{DD4BE687-2725-9748-A22D-0674D8ED1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3" y="6958"/>
              <a:ext cx="902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4</a:t>
              </a:r>
            </a:p>
          </p:txBody>
        </p:sp>
        <p:sp>
          <p:nvSpPr>
            <p:cNvPr id="81" name="Oval 15">
              <a:extLst>
                <a:ext uri="{FF2B5EF4-FFF2-40B4-BE49-F238E27FC236}">
                  <a16:creationId xmlns:a16="http://schemas.microsoft.com/office/drawing/2014/main" id="{9A66C963-67BB-2346-967D-4536ED397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6" y="8298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3</a:t>
              </a:r>
            </a:p>
          </p:txBody>
        </p:sp>
        <p:sp>
          <p:nvSpPr>
            <p:cNvPr id="82" name="Oval 16">
              <a:extLst>
                <a:ext uri="{FF2B5EF4-FFF2-40B4-BE49-F238E27FC236}">
                  <a16:creationId xmlns:a16="http://schemas.microsoft.com/office/drawing/2014/main" id="{1B55A6CE-1481-034F-A56A-5BC4B3314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6" y="8300"/>
              <a:ext cx="89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4</a:t>
              </a:r>
            </a:p>
          </p:txBody>
        </p:sp>
        <p:sp>
          <p:nvSpPr>
            <p:cNvPr id="83" name="Oval 18">
              <a:extLst>
                <a:ext uri="{FF2B5EF4-FFF2-40B4-BE49-F238E27FC236}">
                  <a16:creationId xmlns:a16="http://schemas.microsoft.com/office/drawing/2014/main" id="{02BBA54A-D1A9-B347-B419-BB9253C0B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8" y="7070"/>
              <a:ext cx="905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5</a:t>
              </a:r>
            </a:p>
          </p:txBody>
        </p:sp>
        <p:sp>
          <p:nvSpPr>
            <p:cNvPr id="84" name="Line 19">
              <a:extLst>
                <a:ext uri="{FF2B5EF4-FFF2-40B4-BE49-F238E27FC236}">
                  <a16:creationId xmlns:a16="http://schemas.microsoft.com/office/drawing/2014/main" id="{BDB1610A-5B26-A646-AC74-CB4F9D1AF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02" y="4833"/>
              <a:ext cx="1009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85" name="Line 20">
              <a:extLst>
                <a:ext uri="{FF2B5EF4-FFF2-40B4-BE49-F238E27FC236}">
                  <a16:creationId xmlns:a16="http://schemas.microsoft.com/office/drawing/2014/main" id="{9D41DEED-4B8C-9F4B-9942-7C8AB54A70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5" y="4833"/>
              <a:ext cx="1009" cy="6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86" name="Line 21">
              <a:extLst>
                <a:ext uri="{FF2B5EF4-FFF2-40B4-BE49-F238E27FC236}">
                  <a16:creationId xmlns:a16="http://schemas.microsoft.com/office/drawing/2014/main" id="{FE6C64D8-1391-114B-9005-4BB54883D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95" y="6398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87" name="Line 22">
              <a:extLst>
                <a:ext uri="{FF2B5EF4-FFF2-40B4-BE49-F238E27FC236}">
                  <a16:creationId xmlns:a16="http://schemas.microsoft.com/office/drawing/2014/main" id="{7B0AF198-181A-174D-AFF3-6ED55615B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2" y="6398"/>
              <a:ext cx="200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88" name="Line 23">
              <a:extLst>
                <a:ext uri="{FF2B5EF4-FFF2-40B4-BE49-F238E27FC236}">
                  <a16:creationId xmlns:a16="http://schemas.microsoft.com/office/drawing/2014/main" id="{66AC69EB-9CCC-7547-9DA1-778CF99EE1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17" y="6287"/>
              <a:ext cx="604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89" name="Line 24">
              <a:extLst>
                <a:ext uri="{FF2B5EF4-FFF2-40B4-BE49-F238E27FC236}">
                  <a16:creationId xmlns:a16="http://schemas.microsoft.com/office/drawing/2014/main" id="{E2B0155C-78D7-D243-8DB9-DF0D2F17F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28" y="6287"/>
              <a:ext cx="402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90" name="Line 25">
              <a:extLst>
                <a:ext uri="{FF2B5EF4-FFF2-40B4-BE49-F238E27FC236}">
                  <a16:creationId xmlns:a16="http://schemas.microsoft.com/office/drawing/2014/main" id="{8E886B1D-179A-8148-BF72-E9438628D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11" y="7741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91" name="Line 26">
              <a:extLst>
                <a:ext uri="{FF2B5EF4-FFF2-40B4-BE49-F238E27FC236}">
                  <a16:creationId xmlns:a16="http://schemas.microsoft.com/office/drawing/2014/main" id="{AA2A6CE1-F3D5-054E-97B9-21999DC34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7" y="7741"/>
              <a:ext cx="200" cy="67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92" name="Oval 16">
              <a:extLst>
                <a:ext uri="{FF2B5EF4-FFF2-40B4-BE49-F238E27FC236}">
                  <a16:creationId xmlns:a16="http://schemas.microsoft.com/office/drawing/2014/main" id="{9F15E960-D553-8848-96E2-5185DCE9D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1" y="9450"/>
              <a:ext cx="89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2</a:t>
              </a:r>
            </a:p>
          </p:txBody>
        </p:sp>
        <p:sp>
          <p:nvSpPr>
            <p:cNvPr id="93" name="Oval 17">
              <a:extLst>
                <a:ext uri="{FF2B5EF4-FFF2-40B4-BE49-F238E27FC236}">
                  <a16:creationId xmlns:a16="http://schemas.microsoft.com/office/drawing/2014/main" id="{2B6ACEF5-30F3-AC43-8536-6F9E8864F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3" y="9508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r>
                <a:rPr lang="en-US" altLang="zh-CN" sz="2844" b="1" i="1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</a:t>
              </a:r>
              <a:r>
                <a:rPr lang="en-US" altLang="zh-CN" sz="2844" b="1" i="1" baseline="-25000" noProof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3</a:t>
              </a:r>
            </a:p>
          </p:txBody>
        </p:sp>
        <p:sp>
          <p:nvSpPr>
            <p:cNvPr id="94" name="Line 25">
              <a:extLst>
                <a:ext uri="{FF2B5EF4-FFF2-40B4-BE49-F238E27FC236}">
                  <a16:creationId xmlns:a16="http://schemas.microsoft.com/office/drawing/2014/main" id="{81AF2F53-AF97-A248-B2B0-196897562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05" y="9077"/>
              <a:ext cx="523" cy="50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  <p:sp>
          <p:nvSpPr>
            <p:cNvPr id="95" name="Line 25">
              <a:extLst>
                <a:ext uri="{FF2B5EF4-FFF2-40B4-BE49-F238E27FC236}">
                  <a16:creationId xmlns:a16="http://schemas.microsoft.com/office/drawing/2014/main" id="{B21AE443-2D98-2840-8B96-9C0C13CD21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871" y="9158"/>
              <a:ext cx="343" cy="42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CN" sz="1600"/>
            </a:p>
          </p:txBody>
        </p:sp>
      </p:grpSp>
      <p:sp>
        <p:nvSpPr>
          <p:cNvPr id="97" name="文本框 30">
            <a:extLst>
              <a:ext uri="{FF2B5EF4-FFF2-40B4-BE49-F238E27FC236}">
                <a16:creationId xmlns:a16="http://schemas.microsoft.com/office/drawing/2014/main" id="{99A3AB27-2A1C-2040-AB5D-C67D2797B097}"/>
              </a:ext>
            </a:extLst>
          </p:cNvPr>
          <p:cNvSpPr txBox="1"/>
          <p:nvPr/>
        </p:nvSpPr>
        <p:spPr>
          <a:xfrm>
            <a:off x="-910800" y="1372592"/>
            <a:ext cx="3405012" cy="9593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001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搜索</a:t>
            </a:r>
            <a:r>
              <a:rPr lang="en-US" altLang="zh-CN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k</a:t>
            </a:r>
            <a:r>
              <a:rPr lang="en-US" altLang="zh-CN" sz="20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i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的概率为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p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i</a:t>
            </a:r>
            <a:endParaRPr lang="en-US" altLang="zh-CN" sz="2000" b="1" baseline="-25000" dirty="0"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2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搜索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d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i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的概率为</a:t>
            </a:r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q</a:t>
            </a:r>
            <a:r>
              <a:rPr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rPr>
              <a:t>i</a:t>
            </a:r>
            <a:endParaRPr lang="zh-CN" altLang="en-US" sz="2000" dirty="0"/>
          </a:p>
        </p:txBody>
      </p:sp>
      <p:sp>
        <p:nvSpPr>
          <p:cNvPr id="98" name="文本框 45">
            <a:extLst>
              <a:ext uri="{FF2B5EF4-FFF2-40B4-BE49-F238E27FC236}">
                <a16:creationId xmlns:a16="http://schemas.microsoft.com/office/drawing/2014/main" id="{774A63CF-9D6F-5145-9646-525B6D4EB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90" y="6408593"/>
            <a:ext cx="3406422" cy="41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eaLnBrk="1" hangingPunct="1">
              <a:lnSpc>
                <a:spcPct val="150000"/>
              </a:lnSpc>
            </a:pPr>
            <a:r>
              <a:rPr lang="zh-CN" altLang="en-US" sz="1600" b="1" dirty="0"/>
              <a:t>搜索代价：</a:t>
            </a:r>
            <a:r>
              <a:rPr lang="en-US" altLang="zh-CN" sz="1600" b="1" dirty="0"/>
              <a:t>2.8</a:t>
            </a:r>
          </a:p>
        </p:txBody>
      </p:sp>
      <p:sp>
        <p:nvSpPr>
          <p:cNvPr id="99" name="文本框 46">
            <a:extLst>
              <a:ext uri="{FF2B5EF4-FFF2-40B4-BE49-F238E27FC236}">
                <a16:creationId xmlns:a16="http://schemas.microsoft.com/office/drawing/2014/main" id="{89F43208-90EC-A748-B46B-AFC9825E2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266" y="5951738"/>
            <a:ext cx="2535533" cy="41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eaLnBrk="1" hangingPunct="1">
              <a:lnSpc>
                <a:spcPct val="150000"/>
              </a:lnSpc>
            </a:pPr>
            <a:r>
              <a:rPr lang="zh-CN" altLang="en-US" sz="1600" b="1" dirty="0"/>
              <a:t>搜索代价：</a:t>
            </a:r>
            <a:r>
              <a:rPr lang="en-US" altLang="zh-CN" sz="1600" b="1" dirty="0"/>
              <a:t>2.75</a:t>
            </a:r>
          </a:p>
        </p:txBody>
      </p:sp>
      <p:graphicFrame>
        <p:nvGraphicFramePr>
          <p:cNvPr id="100" name="Object 35">
            <a:extLst>
              <a:ext uri="{FF2B5EF4-FFF2-40B4-BE49-F238E27FC236}">
                <a16:creationId xmlns:a16="http://schemas.microsoft.com/office/drawing/2014/main" id="{D13C6094-AF3F-714E-96D3-EBE6CC215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77330"/>
              </p:ext>
            </p:extLst>
          </p:nvPr>
        </p:nvGraphicFramePr>
        <p:xfrm>
          <a:off x="4732185" y="2522771"/>
          <a:ext cx="3609091" cy="578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6" name="公式" r:id="rId6" imgW="3251200" imgH="482600" progId="Equation.3">
                  <p:embed/>
                </p:oleObj>
              </mc:Choice>
              <mc:Fallback>
                <p:oleObj name="公式" r:id="rId6" imgW="3251200" imgH="482600" progId="Equation.3">
                  <p:embed/>
                  <p:pic>
                    <p:nvPicPr>
                      <p:cNvPr id="5" name="Object 35">
                        <a:extLst>
                          <a:ext uri="{FF2B5EF4-FFF2-40B4-BE49-F238E27FC236}">
                            <a16:creationId xmlns:a16="http://schemas.microsoft.com/office/drawing/2014/main" id="{62749B27-1F70-8947-99B5-2209C098DF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185" y="2522771"/>
                        <a:ext cx="3609091" cy="578126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50B198DA-EDCE-0D4E-8026-62D841BD1BFF}"/>
              </a:ext>
            </a:extLst>
          </p:cNvPr>
          <p:cNvSpPr txBox="1"/>
          <p:nvPr/>
        </p:nvSpPr>
        <p:spPr>
          <a:xfrm>
            <a:off x="90687" y="2554274"/>
            <a:ext cx="2209800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不同二叉搜索树的代价并不相同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表格 1">
                <a:extLst>
                  <a:ext uri="{FF2B5EF4-FFF2-40B4-BE49-F238E27FC236}">
                    <a16:creationId xmlns:a16="http://schemas.microsoft.com/office/drawing/2014/main" id="{A99CA750-2929-F843-AC02-2C19989D67B8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259267608"/>
                  </p:ext>
                </p:extLst>
              </p:nvPr>
            </p:nvGraphicFramePr>
            <p:xfrm>
              <a:off x="2494212" y="1288437"/>
              <a:ext cx="5321358" cy="1083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01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4267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i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986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𝒑</m:t>
                                </m:r>
                                <m:r>
                                  <a:rPr lang="en-US" altLang="zh-CN" sz="2000" b="1" i="1" baseline="-25000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altLang="zh-CN" sz="2000" b="0" baseline="-25000" dirty="0">
                            <a:latin typeface="Times New Roman" panose="020206030504050203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0.15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0.10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0.10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0.20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986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𝒒</m:t>
                                </m:r>
                                <m:r>
                                  <a:rPr lang="en-US" altLang="zh-CN" sz="2000" b="1" i="1" baseline="-25000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altLang="zh-CN" sz="2000" b="0" baseline="-25000" dirty="0">
                            <a:latin typeface="Times New Roman" panose="020206030504050203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0.10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0.10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2" name="表格 1">
                <a:extLst>
                  <a:ext uri="{FF2B5EF4-FFF2-40B4-BE49-F238E27FC236}">
                    <a16:creationId xmlns:a16="http://schemas.microsoft.com/office/drawing/2014/main" id="{A99CA750-2929-F843-AC02-2C19989D67B8}"/>
                  </a:ext>
                </a:extLst>
              </p:cNvPr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259267608"/>
                  </p:ext>
                </p:extLst>
              </p:nvPr>
            </p:nvGraphicFramePr>
            <p:xfrm>
              <a:off x="2494212" y="1288437"/>
              <a:ext cx="5321358" cy="1083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01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6019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i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9192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blipFill>
                          <a:blip r:embed="rId8"/>
                          <a:stretch>
                            <a:fillRect t="-80645" r="-600000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0.15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0.10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0.10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0.20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9192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8"/>
                          <a:stretch>
                            <a:fillRect t="-180645" r="-600000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0.10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0.05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a:t>0.10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3" name="文本框 48">
            <a:extLst>
              <a:ext uri="{FF2B5EF4-FFF2-40B4-BE49-F238E27FC236}">
                <a16:creationId xmlns:a16="http://schemas.microsoft.com/office/drawing/2014/main" id="{061476E4-4ED5-2449-87C8-E6467DBEFFF2}"/>
              </a:ext>
            </a:extLst>
          </p:cNvPr>
          <p:cNvSpPr txBox="1"/>
          <p:nvPr/>
        </p:nvSpPr>
        <p:spPr>
          <a:xfrm>
            <a:off x="6223734" y="3148236"/>
            <a:ext cx="294050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最优二叉搜索树不一定是高度最矮的</a:t>
            </a:r>
            <a:endParaRPr lang="en-US" altLang="zh-CN" sz="1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概率最高的关键字不一定出现在二叉搜索树的根结点</a:t>
            </a:r>
          </a:p>
        </p:txBody>
      </p:sp>
    </p:spTree>
    <p:extLst>
      <p:ext uri="{BB962C8B-B14F-4D97-AF65-F5344CB8AC3E}">
        <p14:creationId xmlns:p14="http://schemas.microsoft.com/office/powerpoint/2010/main" val="357716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D7DBD-216A-FC49-9D51-AA09E7A9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动机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6E527E1-90EF-EA43-B19D-02E0F7EA1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03" y="1240531"/>
            <a:ext cx="825641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v"/>
              <a:defRPr sz="2400" b="1" kern="1200">
                <a:solidFill>
                  <a:srgbClr val="0033CC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最优二叉搜索树问题的解空间</a:t>
            </a:r>
          </a:p>
          <a:p>
            <a:pPr lvl="1" algn="just">
              <a:defRPr/>
            </a:pPr>
            <a:r>
              <a:rPr lang="zh-CN" altLang="en-US" dirty="0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设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p(n)=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对应于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个节点的二叉搜索树的数量</a:t>
            </a:r>
          </a:p>
          <a:p>
            <a:pPr lvl="1" algn="just">
              <a:defRPr/>
            </a:pP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aseline="-250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</a:t>
            </a:r>
            <a:r>
              <a:rPr lang="en-US" altLang="zh-CN" baseline="-25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CN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aseline="-250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选择哪个节点作为树根，将其余节点分为两部分，构成两个子问题</a:t>
            </a:r>
            <a:r>
              <a:rPr lang="en-US" altLang="zh-CN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CN" altLang="en-US" dirty="0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B2BC2B4-D47C-8140-8E35-F62915912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9267" y="32337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10" name="Text Box 25">
            <a:extLst>
              <a:ext uri="{FF2B5EF4-FFF2-40B4-BE49-F238E27FC236}">
                <a16:creationId xmlns:a16="http://schemas.microsoft.com/office/drawing/2014/main" id="{4C0D1EC1-FEF0-4E45-91B4-C23724EAF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49" y="5888111"/>
            <a:ext cx="8534400" cy="5232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如此之大的解空间是无法用枚举方法求出最优解的！</a:t>
            </a:r>
            <a:r>
              <a:rPr kumimoji="1"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DF279-A06D-2B4E-BA81-4C49166D31C3}"/>
              </a:ext>
            </a:extLst>
          </p:cNvPr>
          <p:cNvSpPr txBox="1"/>
          <p:nvPr/>
        </p:nvSpPr>
        <p:spPr>
          <a:xfrm>
            <a:off x="6142702" y="1370420"/>
            <a:ext cx="2563199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类似于矩阵链乘法优化问题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CFB94F-B693-6742-843B-E594E902C4DB}"/>
              </a:ext>
            </a:extLst>
          </p:cNvPr>
          <p:cNvGrpSpPr/>
          <p:nvPr/>
        </p:nvGrpSpPr>
        <p:grpSpPr bwMode="auto">
          <a:xfrm>
            <a:off x="609600" y="3046234"/>
            <a:ext cx="4289425" cy="2179638"/>
            <a:chOff x="1743" y="1480"/>
            <a:chExt cx="3039" cy="137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A36DF6-F3B5-9C4D-B068-95E715835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1480"/>
              <a:ext cx="363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000" b="1" i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000" b="1" i="1" baseline="-25000" dirty="0" err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r</a:t>
              </a:r>
              <a:endParaRPr lang="en-US" altLang="zh-CN" sz="3000" b="1" i="1" baseline="-25000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20" name="Text Box 6">
              <a:extLst>
                <a:ext uri="{FF2B5EF4-FFF2-40B4-BE49-F238E27FC236}">
                  <a16:creationId xmlns:a16="http://schemas.microsoft.com/office/drawing/2014/main" id="{8A2F7C8C-7143-A441-97DC-FB0AD8B34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3" y="2523"/>
              <a:ext cx="114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i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r-1</a:t>
              </a:r>
            </a:p>
          </p:txBody>
        </p:sp>
        <p:sp>
          <p:nvSpPr>
            <p:cNvPr id="21" name="Text Box 7">
              <a:extLst>
                <a:ext uri="{FF2B5EF4-FFF2-40B4-BE49-F238E27FC236}">
                  <a16:creationId xmlns:a16="http://schemas.microsoft.com/office/drawing/2014/main" id="{64DC1397-8DA2-7749-ABA2-6CCE0FEC5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" y="2478"/>
              <a:ext cx="119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r+1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22" name="Line 8">
              <a:extLst>
                <a:ext uri="{FF2B5EF4-FFF2-40B4-BE49-F238E27FC236}">
                  <a16:creationId xmlns:a16="http://schemas.microsoft.com/office/drawing/2014/main" id="{183CEEA1-6DE1-E745-AAFD-7F1AF0335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3" y="1797"/>
              <a:ext cx="122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" name="Line 9">
              <a:extLst>
                <a:ext uri="{FF2B5EF4-FFF2-40B4-BE49-F238E27FC236}">
                  <a16:creationId xmlns:a16="http://schemas.microsoft.com/office/drawing/2014/main" id="{E93BE8E8-C2F5-9B4C-B79B-333B58114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8" y="1797"/>
              <a:ext cx="4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10">
              <a:extLst>
                <a:ext uri="{FF2B5EF4-FFF2-40B4-BE49-F238E27FC236}">
                  <a16:creationId xmlns:a16="http://schemas.microsoft.com/office/drawing/2014/main" id="{12CD5B1A-56D3-F546-B694-22BA78DB60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7" y="2704"/>
              <a:ext cx="13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11">
              <a:extLst>
                <a:ext uri="{FF2B5EF4-FFF2-40B4-BE49-F238E27FC236}">
                  <a16:creationId xmlns:a16="http://schemas.microsoft.com/office/drawing/2014/main" id="{AAC1AFE6-8689-ED41-A1F1-83DAAF2982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3" y="2704"/>
              <a:ext cx="182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12">
              <a:extLst>
                <a:ext uri="{FF2B5EF4-FFF2-40B4-BE49-F238E27FC236}">
                  <a16:creationId xmlns:a16="http://schemas.microsoft.com/office/drawing/2014/main" id="{0B142C8D-6262-8642-B6FF-81BC36AA6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0" y="1797"/>
              <a:ext cx="181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14">
              <a:extLst>
                <a:ext uri="{FF2B5EF4-FFF2-40B4-BE49-F238E27FC236}">
                  <a16:creationId xmlns:a16="http://schemas.microsoft.com/office/drawing/2014/main" id="{9C71BD83-7048-B747-B652-54694A434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" y="2659"/>
              <a:ext cx="13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15">
              <a:extLst>
                <a:ext uri="{FF2B5EF4-FFF2-40B4-BE49-F238E27FC236}">
                  <a16:creationId xmlns:a16="http://schemas.microsoft.com/office/drawing/2014/main" id="{459BF770-ECD9-2F4C-A3CE-84ECC5A2A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0" y="1797"/>
              <a:ext cx="1542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6E1B79F8-8A49-8B48-9A83-0F6A379590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5" y="2659"/>
              <a:ext cx="22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8AAD0-5BA4-4048-8936-036594CFE0ED}"/>
              </a:ext>
            </a:extLst>
          </p:cNvPr>
          <p:cNvSpPr/>
          <p:nvPr/>
        </p:nvSpPr>
        <p:spPr>
          <a:xfrm>
            <a:off x="6478698" y="4697401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Symbol" panose="05050102010706020507" pitchFamily="18" charset="2"/>
              </a:rPr>
              <a:t>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(4</a:t>
            </a:r>
            <a:r>
              <a:rPr lang="en-US" altLang="zh-CN" sz="2800" b="1" i="1" baseline="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/n</a:t>
            </a:r>
            <a:r>
              <a:rPr lang="en-US" altLang="zh-CN" sz="2800" b="1" i="1" baseline="30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3/2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CN" sz="28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FE4CD-05F1-4C4E-A4E9-A4AA2F644B8F}"/>
              </a:ext>
            </a:extLst>
          </p:cNvPr>
          <p:cNvSpPr txBox="1"/>
          <p:nvPr/>
        </p:nvSpPr>
        <p:spPr>
          <a:xfrm>
            <a:off x="10547011" y="30852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6A24FA58-6B88-564D-8F10-2DAC0C60D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9360" y="2950605"/>
                <a:ext cx="4112865" cy="1697595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buFontTx/>
                  <a:buNone/>
                  <a:defRPr/>
                </a:pPr>
                <a:r>
                  <a:rPr lang="en-US" altLang="zh-CN" sz="1800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p(n)=</a:t>
                </a:r>
                <a:r>
                  <a:rPr lang="en-US" altLang="zh-CN" sz="1800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 1                         if  </a:t>
                </a:r>
                <a:r>
                  <a:rPr lang="en-US" altLang="zh-CN" sz="1800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n</a:t>
                </a:r>
                <a:r>
                  <a:rPr lang="en-US" altLang="zh-CN" sz="1800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=1</a:t>
                </a:r>
              </a:p>
              <a:p>
                <a:pPr algn="just">
                  <a:buFontTx/>
                  <a:buNone/>
                  <a:defRPr/>
                </a:pPr>
                <a:r>
                  <a:rPr lang="en-US" altLang="zh-CN" sz="1800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p(n)=</a:t>
                </a:r>
                <a:r>
                  <a:rPr lang="en-US" altLang="zh-CN" sz="1800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charset="0"/>
                          </a:rPr>
                          <m:t>𝒌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charset="0"/>
                          </a:rPr>
                          <m:t>=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charset="0"/>
                          </a:rPr>
                          <m:t>𝒏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1800" b="1" i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charset="0"/>
                              </a:rPr>
                              <m:t>𝒌</m:t>
                            </m:r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charset="0"/>
                              </a:rPr>
                              <m:t>𝟏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1800" b="1" i="1" dirty="0">
                            <a:latin typeface="Times New Roman" panose="02020603050405020304" charset="0"/>
                            <a:cs typeface="Times New Roman" panose="02020603050405020304" charset="0"/>
                          </a:rPr>
                          <m:t>p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charset="0"/>
                          </a:rPr>
                          <m:t>(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charset="0"/>
                          </a:rPr>
                          <m:t>𝒌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1800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      if </a:t>
                </a:r>
                <a:r>
                  <a:rPr lang="en-US" altLang="zh-CN" sz="1800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n</a:t>
                </a:r>
                <a:r>
                  <a:rPr lang="en-US" altLang="zh-CN" sz="1800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&gt;1</a:t>
                </a:r>
              </a:p>
              <a:p>
                <a:pPr lvl="3">
                  <a:buFontTx/>
                  <a:buNone/>
                  <a:defRPr/>
                </a:pPr>
                <a:endParaRPr lang="en-US" altLang="zh-CN" sz="1800" b="1" dirty="0">
                  <a:latin typeface="Times New Roman" panose="02020603050405020304" charset="0"/>
                  <a:ea typeface="+mn-ea"/>
                  <a:cs typeface="Times New Roman" panose="02020603050405020304" charset="0"/>
                </a:endParaRPr>
              </a:p>
              <a:p>
                <a:pPr>
                  <a:buFontTx/>
                  <a:buNone/>
                  <a:defRPr/>
                </a:pPr>
                <a:r>
                  <a:rPr lang="en-US" altLang="zh-CN" sz="1800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p(n)=C(n)=</a:t>
                </a:r>
                <a:r>
                  <a:rPr lang="en-US" altLang="zh-CN" sz="1800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Catalan</a:t>
                </a:r>
                <a:r>
                  <a:rPr lang="zh-CN" altLang="en-US" sz="1800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数=</a:t>
                </a:r>
                <a:r>
                  <a:rPr lang="en-US" altLang="zh-CN" sz="1800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  <a:sym typeface="Symbol" panose="05050102010706020507" pitchFamily="18" charset="2"/>
                  </a:rPr>
                  <a:t></a:t>
                </a:r>
                <a:r>
                  <a:rPr lang="en-US" altLang="zh-CN" sz="1800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(4</a:t>
                </a:r>
                <a:r>
                  <a:rPr lang="en-US" altLang="zh-CN" sz="1800" b="1" i="1" baseline="30000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n</a:t>
                </a:r>
                <a:r>
                  <a:rPr lang="en-US" altLang="zh-CN" sz="1800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/n</a:t>
                </a:r>
                <a:r>
                  <a:rPr lang="en-US" altLang="zh-CN" sz="1800" b="1" i="1" baseline="30000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3/2</a:t>
                </a:r>
                <a:r>
                  <a:rPr lang="en-US" altLang="zh-CN" sz="1800" b="1" i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)</a:t>
                </a:r>
                <a:r>
                  <a:rPr lang="en-US" altLang="zh-CN" sz="1800" b="1" dirty="0">
                    <a:latin typeface="Times New Roman" panose="02020603050405020304" charset="0"/>
                    <a:ea typeface="+mn-ea"/>
                    <a:cs typeface="Times New Roman" panose="0202060305040502030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6A24FA58-6B88-564D-8F10-2DAC0C60D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9360" y="2950605"/>
                <a:ext cx="4112865" cy="1697595"/>
              </a:xfrm>
              <a:prstGeom prst="rect">
                <a:avLst/>
              </a:prstGeom>
              <a:blipFill>
                <a:blip r:embed="rId2"/>
                <a:stretch>
                  <a:fillRect l="-1235" t="-518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418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1" grpId="0"/>
      <p:bldP spid="3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2909-8C93-7B4C-932D-924FB789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分析优化解的结构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66AB4-F817-1941-BF54-038D9B33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优化子结构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918C4-0C1C-4B48-9893-FEB4802AED9E}"/>
              </a:ext>
            </a:extLst>
          </p:cNvPr>
          <p:cNvSpPr/>
          <p:nvPr/>
        </p:nvSpPr>
        <p:spPr>
          <a:xfrm>
            <a:off x="511200" y="2057400"/>
            <a:ext cx="7391400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90000"/>
              </a:lnSpc>
              <a:buFontTx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定理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如果优化二叉搜索树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具有包含关键字集合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i+1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子树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T’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则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T’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必是关于关键字集合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i+1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子问题的优化解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90000"/>
              </a:lnSpc>
              <a:buFontTx/>
              <a:buNone/>
              <a:defRPr/>
            </a:pP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90000"/>
              </a:lnSpc>
              <a:buFontTx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证明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若不然，必有关键字集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i+1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子树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T’’</a:t>
            </a:r>
            <a:r>
              <a:rPr lang="zh-CN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T’’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的期望搜索代价低于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T’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lvl="1" algn="just">
              <a:lnSpc>
                <a:spcPct val="90000"/>
              </a:lnSpc>
              <a:buFontTx/>
              <a:buNone/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用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T’’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替换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T’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可以得到一个期望搜索代价比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小的原始问题的二叉搜索树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是最优解矛盾。</a:t>
            </a:r>
            <a:endParaRPr lang="en-US" altLang="zh-CN" sz="2800" b="1" dirty="0">
              <a:solidFill>
                <a:srgbClr val="0000FF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77493-57D2-9944-80BA-505BEE331DCE}"/>
              </a:ext>
            </a:extLst>
          </p:cNvPr>
          <p:cNvSpPr txBox="1"/>
          <p:nvPr/>
        </p:nvSpPr>
        <p:spPr>
          <a:xfrm>
            <a:off x="4800600" y="5181600"/>
            <a:ext cx="1723672" cy="33855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cut-and-paste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策略</a:t>
            </a:r>
            <a:endParaRPr lang="en-CN" sz="16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53376-6D3F-1543-AAF3-616DFF70B24E}"/>
              </a:ext>
            </a:extLst>
          </p:cNvPr>
          <p:cNvSpPr txBox="1"/>
          <p:nvPr/>
        </p:nvSpPr>
        <p:spPr>
          <a:xfrm>
            <a:off x="1143000" y="5972916"/>
            <a:ext cx="563880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子问题的分析与矩阵链乘法类似，这里省略不讲。</a:t>
            </a:r>
            <a:endParaRPr lang="en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5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2E58-07DC-5140-8E50-8ED36DFB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分析优化解的结构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20E7F-16B4-E84B-A2E0-6D283F525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08904"/>
            <a:ext cx="8534400" cy="4863296"/>
          </a:xfrm>
        </p:spPr>
        <p:txBody>
          <a:bodyPr/>
          <a:lstStyle/>
          <a:p>
            <a:r>
              <a:rPr lang="en-CN" dirty="0"/>
              <a:t>用优化子结构从子问题优化解构造原问题的最优解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CF71C01-6565-764B-A352-C578C6826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809126"/>
            <a:ext cx="8639175" cy="5117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just">
              <a:lnSpc>
                <a:spcPct val="90000"/>
              </a:lnSpc>
              <a:buFontTx/>
              <a:buNone/>
              <a:defRPr/>
            </a:pP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K=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i+1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…, 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的优化解的根必为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中某个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endParaRPr lang="en-US" altLang="zh-CN" sz="2800" b="1" i="1" baseline="-25000" dirty="0">
              <a:solidFill>
                <a:srgbClr val="0000FF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E0DD04B0-66D6-6B46-BCF9-CCD18F5BBB76}"/>
              </a:ext>
            </a:extLst>
          </p:cNvPr>
          <p:cNvGrpSpPr/>
          <p:nvPr/>
        </p:nvGrpSpPr>
        <p:grpSpPr bwMode="auto">
          <a:xfrm>
            <a:off x="2459038" y="2239962"/>
            <a:ext cx="4289425" cy="2179638"/>
            <a:chOff x="1743" y="1480"/>
            <a:chExt cx="3039" cy="13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E77A1B-43E5-F240-AF6C-8BF66CE13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1480"/>
              <a:ext cx="363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000" b="1" i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000" b="1" i="1" baseline="-25000" dirty="0" err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r</a:t>
              </a:r>
              <a:endParaRPr lang="en-US" altLang="zh-CN" sz="3000" b="1" i="1" baseline="-25000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F341E2DA-ACE8-5643-95B9-FB6DBD7ED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3" y="2523"/>
              <a:ext cx="114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i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r-1</a:t>
              </a: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E2AB6408-27C5-5B47-ACC0-98D61782C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" y="2478"/>
              <a:ext cx="119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r+1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364EED2E-D382-214A-B9F9-D9A873AE8F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3" y="1797"/>
              <a:ext cx="122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E5AFAA46-3257-6841-B924-FB7BB3BD4C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8" y="1797"/>
              <a:ext cx="4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EE7FEED6-4A6C-1C4B-8CEA-91B7964F3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7" y="2704"/>
              <a:ext cx="13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BAE5C742-1CF0-1F49-96D4-BEE9C94248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3" y="2704"/>
              <a:ext cx="182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1222D9B8-85A1-0547-917D-53D3C3652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0" y="1797"/>
              <a:ext cx="181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D283B2A-68D3-F746-9EED-0DCD9C0148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" y="2659"/>
              <a:ext cx="13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F950C1FB-31A8-044A-85E3-F2F7D94BA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0" y="1797"/>
              <a:ext cx="1542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9BBDA1FE-9CCB-F14A-8AAC-484E24A08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5" y="2659"/>
              <a:ext cx="22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7" name="Text Box 18">
            <a:extLst>
              <a:ext uri="{FF2B5EF4-FFF2-40B4-BE49-F238E27FC236}">
                <a16:creationId xmlns:a16="http://schemas.microsoft.com/office/drawing/2014/main" id="{E4E11C44-8043-DC46-9FC2-EE40209BD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56" y="4413576"/>
            <a:ext cx="802014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只要对于每个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K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确定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…,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r-1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{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r+1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…, 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}</a:t>
            </a:r>
          </a:p>
          <a:p>
            <a:pPr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的优化解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我们就可以求出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的优化解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18" name="Text Box 19">
            <a:extLst>
              <a:ext uri="{FF2B5EF4-FFF2-40B4-BE49-F238E27FC236}">
                <a16:creationId xmlns:a16="http://schemas.microsoft.com/office/drawing/2014/main" id="{82699D53-CC9B-5B40-98DE-D4AAB425A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85" y="5453838"/>
            <a:ext cx="6754812" cy="10779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r=</a:t>
            </a:r>
            <a:r>
              <a:rPr lang="en-US" altLang="zh-CN" sz="3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左子树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{</a:t>
            </a:r>
            <a:r>
              <a:rPr lang="en-US" altLang="zh-CN" sz="3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k</a:t>
            </a:r>
            <a:r>
              <a:rPr lang="en-US" altLang="zh-CN" sz="32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…, k</a:t>
            </a:r>
            <a:r>
              <a:rPr lang="en-US" altLang="zh-CN" sz="32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i-1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}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仅包含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d</a:t>
            </a:r>
            <a:r>
              <a:rPr lang="en-US" altLang="zh-CN" sz="32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i-1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</a:t>
            </a:r>
          </a:p>
          <a:p>
            <a:pPr>
              <a:defRPr/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r=j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,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右子树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{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k</a:t>
            </a:r>
            <a:r>
              <a:rPr lang="en-US" altLang="zh-CN" sz="32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j+1</a:t>
            </a:r>
            <a:r>
              <a:rPr lang="en-US" altLang="zh-CN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…, </a:t>
            </a:r>
            <a:r>
              <a:rPr lang="en-US" altLang="zh-CN" sz="3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k</a:t>
            </a:r>
            <a:r>
              <a:rPr lang="en-US" altLang="zh-CN" sz="32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j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}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仅包含</a:t>
            </a:r>
            <a:r>
              <a:rPr lang="en-US" altLang="zh-CN" sz="3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d</a:t>
            </a:r>
            <a:r>
              <a:rPr lang="en-US" altLang="zh-CN" sz="32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j</a:t>
            </a:r>
            <a:endParaRPr lang="en-US" altLang="zh-CN" sz="3200" b="1" i="1" baseline="-250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B12F8-FFC2-B146-A27D-E7CC849D1636}"/>
              </a:ext>
            </a:extLst>
          </p:cNvPr>
          <p:cNvSpPr txBox="1"/>
          <p:nvPr/>
        </p:nvSpPr>
        <p:spPr>
          <a:xfrm>
            <a:off x="5852187" y="2671686"/>
            <a:ext cx="1679637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注意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值已排好序</a:t>
            </a:r>
          </a:p>
        </p:txBody>
      </p:sp>
    </p:spTree>
    <p:extLst>
      <p:ext uri="{BB962C8B-B14F-4D97-AF65-F5344CB8AC3E}">
        <p14:creationId xmlns:p14="http://schemas.microsoft.com/office/powerpoint/2010/main" val="345174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C8284-AD8A-644E-A087-58561322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建立优化解的搜索代价递归方程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2039A3-AF9A-8749-B061-D3FFB6B6C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8" y="1196975"/>
            <a:ext cx="8859837" cy="1655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defRPr/>
            </a:pPr>
            <a:r>
              <a:rPr lang="zh-CN" alt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令</a:t>
            </a:r>
            <a:r>
              <a:rPr lang="en-US" altLang="zh-CN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E(</a:t>
            </a:r>
            <a:r>
              <a:rPr lang="en-US" altLang="zh-CN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j)</a:t>
            </a:r>
            <a:r>
              <a:rPr lang="zh-CN" alt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的优化解</a:t>
            </a:r>
            <a:r>
              <a:rPr lang="en-US" altLang="zh-CN" b="1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lang="zh-CN" alt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的期望搜索代价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j=i-1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 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ij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中只有叶结点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i-1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E(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i-1)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altLang="zh-CN" sz="2800" b="1" i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i-1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当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选择一个 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{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…, 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k</a:t>
            </a:r>
            <a:r>
              <a:rPr lang="en-US" altLang="zh-CN" sz="28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}: 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6A72E6BF-F601-4249-AFB4-B788EE2E5BE2}"/>
              </a:ext>
            </a:extLst>
          </p:cNvPr>
          <p:cNvGrpSpPr/>
          <p:nvPr/>
        </p:nvGrpSpPr>
        <p:grpSpPr bwMode="auto">
          <a:xfrm>
            <a:off x="2438400" y="2852738"/>
            <a:ext cx="3968750" cy="1846262"/>
            <a:chOff x="1743" y="1480"/>
            <a:chExt cx="3039" cy="1373"/>
          </a:xfrm>
        </p:grpSpPr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9B5778F5-C49C-D341-AE92-BCFB8CFA5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1480"/>
              <a:ext cx="363" cy="36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000" b="1" i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000" b="1" i="1" baseline="-25000" dirty="0" err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r</a:t>
              </a:r>
              <a:endParaRPr lang="en-US" altLang="zh-CN" sz="3000" b="1" i="1" baseline="-25000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7" name="Text Box 9">
              <a:extLst>
                <a:ext uri="{FF2B5EF4-FFF2-40B4-BE49-F238E27FC236}">
                  <a16:creationId xmlns:a16="http://schemas.microsoft.com/office/drawing/2014/main" id="{14802F73-09DC-5D4B-AB08-C2FDD9CA38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" y="2522"/>
              <a:ext cx="1150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i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r-1</a:t>
              </a:r>
            </a:p>
          </p:txBody>
        </p:sp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3C83F401-C7FF-6F43-9C2B-10E462074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4" y="2478"/>
              <a:ext cx="1190" cy="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r+1</a:t>
              </a:r>
              <a:r>
                <a:rPr lang="en-US" altLang="zh-CN" sz="2800" b="1" i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, …, k</a:t>
              </a:r>
              <a:r>
                <a:rPr lang="en-US" altLang="zh-CN" sz="28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FF55791B-26C1-884C-8F4F-35EFFEB8A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43" y="1797"/>
              <a:ext cx="122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2">
              <a:extLst>
                <a:ext uri="{FF2B5EF4-FFF2-40B4-BE49-F238E27FC236}">
                  <a16:creationId xmlns:a16="http://schemas.microsoft.com/office/drawing/2014/main" id="{69E27AB8-3535-3343-B14B-995F8A926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8" y="1797"/>
              <a:ext cx="4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13">
              <a:extLst>
                <a:ext uri="{FF2B5EF4-FFF2-40B4-BE49-F238E27FC236}">
                  <a16:creationId xmlns:a16="http://schemas.microsoft.com/office/drawing/2014/main" id="{29FD6792-32D7-2046-947F-EF30520525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7" y="2704"/>
              <a:ext cx="13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4">
              <a:extLst>
                <a:ext uri="{FF2B5EF4-FFF2-40B4-BE49-F238E27FC236}">
                  <a16:creationId xmlns:a16="http://schemas.microsoft.com/office/drawing/2014/main" id="{5CC5EBC7-F0E0-444C-988F-89313739A4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3" y="2704"/>
              <a:ext cx="182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12F48E12-2D52-124A-ABD9-3ACED97C0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0" y="1797"/>
              <a:ext cx="181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6F41AE0D-0F0A-3645-921D-DE18F75F4B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" y="2659"/>
              <a:ext cx="13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55987A77-4C9B-154E-9EDC-BEF6DAC00A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0" y="1797"/>
              <a:ext cx="1542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0FC7E0C1-3295-4F4D-9DCB-FBDD38BBF2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5" y="2659"/>
              <a:ext cx="22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7" name="Text Box 19">
            <a:extLst>
              <a:ext uri="{FF2B5EF4-FFF2-40B4-BE49-F238E27FC236}">
                <a16:creationId xmlns:a16="http://schemas.microsoft.com/office/drawing/2014/main" id="{05246865-1CCA-5B46-BC48-EF7E58781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1" y="4800600"/>
            <a:ext cx="8534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华文行楷" panose="02010800040101010101" pitchFamily="2" charset="-122"/>
                <a:ea typeface="宋体" panose="02010600030101010101" pitchFamily="2" charset="-122"/>
              </a:rPr>
              <a:t>当把左右优化子树放进</a:t>
            </a:r>
            <a:r>
              <a:rPr lang="en-US" altLang="zh-CN" sz="2400" b="1" i="1" dirty="0" err="1">
                <a:solidFill>
                  <a:srgbClr val="0000FF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b="1" i="1" baseline="-25000" dirty="0" err="1">
                <a:solidFill>
                  <a:srgbClr val="0000FF"/>
                </a:solidFill>
                <a:ea typeface="宋体" panose="02010600030101010101" pitchFamily="2" charset="-122"/>
              </a:rPr>
              <a:t>ij</a:t>
            </a:r>
            <a:r>
              <a:rPr lang="en-US" altLang="zh-CN" sz="2400" b="1" dirty="0">
                <a:solidFill>
                  <a:srgbClr val="0000FF"/>
                </a:solidFill>
                <a:latin typeface="华文行楷" panose="0201080004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400" b="1" dirty="0">
                <a:solidFill>
                  <a:srgbClr val="0000FF"/>
                </a:solidFill>
                <a:latin typeface="华文行楷" panose="0201080004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4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solidFill>
                  <a:srgbClr val="0000FF"/>
                </a:solidFill>
                <a:latin typeface="华文行楷" panose="02010800040101010101" pitchFamily="2" charset="-122"/>
                <a:ea typeface="宋体" panose="02010600030101010101" pitchFamily="2" charset="-122"/>
              </a:rPr>
              <a:t>组成一棵优化树时，左右子树每个结点的深度增加</a:t>
            </a: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1</a:t>
            </a:r>
            <a:endParaRPr lang="en-US" altLang="zh-CN" sz="24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 Box 22">
            <a:extLst>
              <a:ext uri="{FF2B5EF4-FFF2-40B4-BE49-F238E27FC236}">
                <a16:creationId xmlns:a16="http://schemas.microsoft.com/office/drawing/2014/main" id="{0F59794A-36F5-A54D-865F-E4F90B6AF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066" y="5613391"/>
            <a:ext cx="8661400" cy="52387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E(</a:t>
            </a:r>
            <a:r>
              <a:rPr lang="en-US" altLang="zh-CN" sz="28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j)=</a:t>
            </a:r>
            <a:r>
              <a:rPr lang="en-US" altLang="zh-CN" sz="28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</a:t>
            </a:r>
            <a:r>
              <a:rPr lang="en-US" altLang="zh-CN" sz="28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</a:t>
            </a:r>
            <a:r>
              <a:rPr lang="en-US" altLang="zh-CN" sz="28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+ E(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左子树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)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+ 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W(</a:t>
            </a:r>
            <a:r>
              <a:rPr lang="en-US" altLang="zh-CN" sz="28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r-1)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+ 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E(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右子树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)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+ 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W(r+1, j)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C420B-C9ED-C849-A06D-B806C4DFD2E6}"/>
              </a:ext>
            </a:extLst>
          </p:cNvPr>
          <p:cNvSpPr txBox="1"/>
          <p:nvPr/>
        </p:nvSpPr>
        <p:spPr>
          <a:xfrm>
            <a:off x="1249523" y="6197025"/>
            <a:ext cx="4313078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pPr algn="just"/>
            <a:r>
              <a:rPr lang="en-US" altLang="zh-CN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lang="en-US" altLang="zh-CN" sz="16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r-1)</a:t>
            </a:r>
            <a:r>
              <a:rPr lang="zh-CN" altLang="en-US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左子树深度加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造成的额外代价增量</a:t>
            </a:r>
            <a:endParaRPr lang="en-US" altLang="zh-CN" sz="1600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W(r+1,</a:t>
            </a:r>
            <a:r>
              <a:rPr lang="zh-CN" altLang="en-US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j)</a:t>
            </a:r>
            <a:r>
              <a:rPr lang="zh-CN" altLang="en-US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</a:rPr>
              <a:t> 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右子树深度加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造成的额外代价增量</a:t>
            </a:r>
            <a:endParaRPr lang="en-US" altLang="zh-CN" sz="1600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20" name="Object 35">
            <a:extLst>
              <a:ext uri="{FF2B5EF4-FFF2-40B4-BE49-F238E27FC236}">
                <a16:creationId xmlns:a16="http://schemas.microsoft.com/office/drawing/2014/main" id="{2705D949-0E1F-A043-B872-1C7098AE5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563465"/>
              </p:ext>
            </p:extLst>
          </p:nvPr>
        </p:nvGraphicFramePr>
        <p:xfrm>
          <a:off x="6378811" y="3932461"/>
          <a:ext cx="2685826" cy="430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40" name="公式" r:id="rId3" imgW="3251200" imgH="482600" progId="Equation.3">
                  <p:embed/>
                </p:oleObj>
              </mc:Choice>
              <mc:Fallback>
                <p:oleObj name="公式" r:id="rId3" imgW="3251200" imgH="482600" progId="Equation.3">
                  <p:embed/>
                  <p:pic>
                    <p:nvPicPr>
                      <p:cNvPr id="100" name="Object 35">
                        <a:extLst>
                          <a:ext uri="{FF2B5EF4-FFF2-40B4-BE49-F238E27FC236}">
                            <a16:creationId xmlns:a16="http://schemas.microsoft.com/office/drawing/2014/main" id="{D13C6094-AF3F-714E-96D3-EBE6CC215E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8811" y="3932461"/>
                        <a:ext cx="2685826" cy="430232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1434A13-FEFF-2F4A-92E9-08B3F029DB99}"/>
              </a:ext>
            </a:extLst>
          </p:cNvPr>
          <p:cNvSpPr txBox="1"/>
          <p:nvPr/>
        </p:nvSpPr>
        <p:spPr>
          <a:xfrm>
            <a:off x="467188" y="2661220"/>
            <a:ext cx="2352212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pPr algn="just"/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6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6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分解为两个子问题：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{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6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k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r-1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6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r+1</a:t>
            </a:r>
            <a:r>
              <a:rPr lang="en-US" altLang="zh-CN" sz="16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sz="16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16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，两个子问题可以分别递归求解，那他们的合并代价是多少？</a:t>
            </a:r>
            <a:endParaRPr lang="zh-CN" altLang="en-US" sz="1600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859BE9-98A2-E248-BBCF-31CB079602B7}"/>
              </a:ext>
            </a:extLst>
          </p:cNvPr>
          <p:cNvSpPr txBox="1"/>
          <p:nvPr/>
        </p:nvSpPr>
        <p:spPr>
          <a:xfrm>
            <a:off x="5634635" y="2749862"/>
            <a:ext cx="1858500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pPr algn="just"/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How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about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600" b="1" i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E(</a:t>
            </a:r>
            <a:r>
              <a:rPr lang="en-US" altLang="zh-CN" sz="1600" b="1" i="1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i,i</a:t>
            </a:r>
            <a:r>
              <a:rPr lang="en-US" altLang="zh-CN" sz="1600" b="1" i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?</a:t>
            </a:r>
          </a:p>
          <a:p>
            <a:pPr algn="just"/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</a:t>
            </a:r>
            <a:r>
              <a:rPr lang="en-US" altLang="zh-CN" sz="1600" b="1" baseline="-250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+q</a:t>
            </a:r>
            <a:r>
              <a:rPr lang="en-US" altLang="zh-CN" sz="1600" b="1" baseline="-250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i-1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*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2+q</a:t>
            </a:r>
            <a:r>
              <a:rPr lang="en-US" altLang="zh-CN" sz="1600" b="1" baseline="-250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*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lang="zh-CN" altLang="en-US" sz="1600" b="1" baseline="-250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23" name="Group 7">
            <a:extLst>
              <a:ext uri="{FF2B5EF4-FFF2-40B4-BE49-F238E27FC236}">
                <a16:creationId xmlns:a16="http://schemas.microsoft.com/office/drawing/2014/main" id="{5EF409CE-BE86-464A-8E01-5079DAB19571}"/>
              </a:ext>
            </a:extLst>
          </p:cNvPr>
          <p:cNvGrpSpPr/>
          <p:nvPr/>
        </p:nvGrpSpPr>
        <p:grpSpPr bwMode="auto">
          <a:xfrm>
            <a:off x="7479531" y="2164324"/>
            <a:ext cx="1480935" cy="1319142"/>
            <a:chOff x="2488" y="1480"/>
            <a:chExt cx="1134" cy="981"/>
          </a:xfrm>
        </p:grpSpPr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3DE083E5-E09F-5243-8590-E9E11684B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1480"/>
              <a:ext cx="363" cy="36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000" b="1" i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k</a:t>
              </a:r>
              <a:r>
                <a:rPr lang="en-US" altLang="zh-CN" sz="3000" b="1" i="1" baseline="-25000" dirty="0" err="1">
                  <a:effectLst>
                    <a:outerShdw blurRad="38100" dist="38100" dir="2700000" algn="tl">
                      <a:srgbClr val="FFFFFF"/>
                    </a:outerShdw>
                  </a:effectLst>
                  <a:ea typeface="宋体" panose="02010600030101010101" pitchFamily="2" charset="-122"/>
                </a:rPr>
                <a:t>i</a:t>
              </a:r>
              <a:endParaRPr lang="en-US" altLang="zh-CN" sz="3000" b="1" i="1" baseline="-25000" dirty="0">
                <a:effectLst>
                  <a:outerShdw blurRad="38100" dist="38100" dir="2700000" algn="tl">
                    <a:srgbClr val="FFFFFF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B96BA0C6-13C6-C644-8BC1-DA0FDC0F7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8" y="2034"/>
              <a:ext cx="488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2800" b="1" i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i-1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9979C218-C9EE-C34B-84DC-3702414D3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0" y="2072"/>
              <a:ext cx="332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d</a:t>
              </a:r>
              <a:r>
                <a:rPr lang="en-US" altLang="zh-CN" sz="2800" b="1" i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27" name="Line 11">
              <a:extLst>
                <a:ext uri="{FF2B5EF4-FFF2-40B4-BE49-F238E27FC236}">
                  <a16:creationId xmlns:a16="http://schemas.microsoft.com/office/drawing/2014/main" id="{3FD058C6-09CE-9843-B8B7-86E511648D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0" y="1797"/>
              <a:ext cx="198" cy="29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17">
              <a:extLst>
                <a:ext uri="{FF2B5EF4-FFF2-40B4-BE49-F238E27FC236}">
                  <a16:creationId xmlns:a16="http://schemas.microsoft.com/office/drawing/2014/main" id="{0E76C25E-D895-5C40-BEA2-AE5717B80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0" y="1797"/>
              <a:ext cx="212" cy="325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BDCA727-0636-AC4E-B17A-A802BD01A3DA}"/>
              </a:ext>
            </a:extLst>
          </p:cNvPr>
          <p:cNvSpPr txBox="1"/>
          <p:nvPr/>
        </p:nvSpPr>
        <p:spPr>
          <a:xfrm>
            <a:off x="8032574" y="1813289"/>
            <a:ext cx="975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E(</a:t>
            </a:r>
            <a:r>
              <a:rPr lang="en-US" altLang="zh-CN" sz="1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i="1" dirty="0" err="1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827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1" grpId="0" animBg="1"/>
      <p:bldP spid="22" grpId="0" animBg="1"/>
      <p:bldP spid="3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9" name="Text Box 7"/>
          <p:cNvSpPr txBox="1">
            <a:spLocks noChangeArrowheads="1"/>
          </p:cNvSpPr>
          <p:nvPr/>
        </p:nvSpPr>
        <p:spPr bwMode="auto">
          <a:xfrm>
            <a:off x="58738" y="1196975"/>
            <a:ext cx="6477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由</a:t>
            </a:r>
          </a:p>
        </p:txBody>
      </p:sp>
      <p:graphicFrame>
        <p:nvGraphicFramePr>
          <p:cNvPr id="7403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474892"/>
              </p:ext>
            </p:extLst>
          </p:nvPr>
        </p:nvGraphicFramePr>
        <p:xfrm>
          <a:off x="755477" y="2158070"/>
          <a:ext cx="5550019" cy="72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2" name="公式" r:id="rId4" imgW="3924300" imgH="495300" progId="Equation.3">
                  <p:embed/>
                </p:oleObj>
              </mc:Choice>
              <mc:Fallback>
                <p:oleObj name="公式" r:id="rId4" imgW="3924300" imgH="495300" progId="Equation.3">
                  <p:embed/>
                  <p:pic>
                    <p:nvPicPr>
                      <p:cNvPr id="0" name="图片 7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477" y="2158070"/>
                        <a:ext cx="5550019" cy="72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036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689548"/>
              </p:ext>
            </p:extLst>
          </p:nvPr>
        </p:nvGraphicFramePr>
        <p:xfrm>
          <a:off x="990600" y="3109251"/>
          <a:ext cx="4816475" cy="775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3" name="公式" r:id="rId6" imgW="3098800" imgH="495300" progId="Equation.3">
                  <p:embed/>
                </p:oleObj>
              </mc:Choice>
              <mc:Fallback>
                <p:oleObj name="公式" r:id="rId6" imgW="3098800" imgH="495300" progId="Equation.3">
                  <p:embed/>
                  <p:pic>
                    <p:nvPicPr>
                      <p:cNvPr id="0" name="图片 7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09251"/>
                        <a:ext cx="4816475" cy="775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0363" name="Text Box 11"/>
          <p:cNvSpPr txBox="1">
            <a:spLocks noChangeArrowheads="1"/>
          </p:cNvSpPr>
          <p:nvPr/>
        </p:nvSpPr>
        <p:spPr bwMode="auto">
          <a:xfrm>
            <a:off x="-21431" y="3136900"/>
            <a:ext cx="70961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知</a:t>
            </a:r>
            <a:endParaRPr lang="en-US" altLang="zh-CN" sz="3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0364" name="Text Box 12"/>
          <p:cNvSpPr txBox="1">
            <a:spLocks noChangeArrowheads="1"/>
          </p:cNvSpPr>
          <p:nvPr/>
        </p:nvSpPr>
        <p:spPr bwMode="auto">
          <a:xfrm>
            <a:off x="-2231" y="3871626"/>
            <a:ext cx="121126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同理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,</a:t>
            </a:r>
            <a:r>
              <a:rPr lang="en-US" altLang="zh-CN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7112" name="Rectangle 15"/>
          <p:cNvSpPr>
            <a:spLocks noChangeArrowheads="1"/>
          </p:cNvSpPr>
          <p:nvPr/>
        </p:nvSpPr>
        <p:spPr bwMode="auto">
          <a:xfrm>
            <a:off x="65088" y="73025"/>
            <a:ext cx="1755775" cy="908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740357" name="Rectangle 5"/>
          <p:cNvSpPr>
            <a:spLocks noChangeArrowheads="1"/>
          </p:cNvSpPr>
          <p:nvPr/>
        </p:nvSpPr>
        <p:spPr bwMode="auto">
          <a:xfrm>
            <a:off x="26988" y="333375"/>
            <a:ext cx="8859837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defRPr/>
            </a:pP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ea typeface="华文行楷" panose="02010800040101010101" pitchFamily="2" charset="-122"/>
              </a:rPr>
              <a:t>计算</a:t>
            </a:r>
            <a:r>
              <a:rPr lang="en-US" altLang="zh-CN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W(i, r-1)</a:t>
            </a:r>
            <a:r>
              <a:rPr lang="zh-CN" altLang="en-US" sz="3600" b="1">
                <a:effectLst>
                  <a:outerShdw blurRad="38100" dist="38100" dir="2700000" algn="tl">
                    <a:srgbClr val="C0C0C0"/>
                  </a:outerShdw>
                </a:effectLst>
                <a:ea typeface="华文行楷" panose="02010800040101010101" pitchFamily="2" charset="-122"/>
              </a:rPr>
              <a:t>和</a:t>
            </a:r>
            <a:r>
              <a:rPr lang="en-US" altLang="zh-CN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W(r+1, j)</a:t>
            </a:r>
            <a:endParaRPr lang="zh-CN" altLang="en-US" sz="3600" b="1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  <a:ea typeface="华文行楷" panose="02010800040101010101" pitchFamily="2" charset="-122"/>
            </a:endParaRPr>
          </a:p>
        </p:txBody>
      </p:sp>
      <p:sp>
        <p:nvSpPr>
          <p:cNvPr id="740368" name="Rectangle 16"/>
          <p:cNvSpPr>
            <a:spLocks noChangeArrowheads="1"/>
          </p:cNvSpPr>
          <p:nvPr/>
        </p:nvSpPr>
        <p:spPr bwMode="auto">
          <a:xfrm>
            <a:off x="3867150" y="6092825"/>
            <a:ext cx="1600200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graphicFrame>
        <p:nvGraphicFramePr>
          <p:cNvPr id="74037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322737"/>
              </p:ext>
            </p:extLst>
          </p:nvPr>
        </p:nvGraphicFramePr>
        <p:xfrm>
          <a:off x="755477" y="1264445"/>
          <a:ext cx="5645323" cy="79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4" name="公式" r:id="rId8" imgW="3670300" imgH="495300" progId="Equation.3">
                  <p:embed/>
                </p:oleObj>
              </mc:Choice>
              <mc:Fallback>
                <p:oleObj name="公式" r:id="rId8" imgW="3670300" imgH="495300" progId="Equation.3">
                  <p:embed/>
                  <p:pic>
                    <p:nvPicPr>
                      <p:cNvPr id="0" name="图片 7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477" y="1264445"/>
                        <a:ext cx="5645323" cy="790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0370" name="Text Box 18"/>
          <p:cNvSpPr txBox="1">
            <a:spLocks noChangeArrowheads="1"/>
          </p:cNvSpPr>
          <p:nvPr/>
        </p:nvSpPr>
        <p:spPr bwMode="auto">
          <a:xfrm>
            <a:off x="341938" y="6109025"/>
            <a:ext cx="8250206" cy="7080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E(</a:t>
            </a:r>
            <a:r>
              <a:rPr lang="en-US" altLang="zh-CN" sz="40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4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j) = E(</a:t>
            </a:r>
            <a:r>
              <a:rPr lang="en-US" altLang="zh-CN" sz="40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4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r-1) + E(r+1, j) + W(</a:t>
            </a:r>
            <a:r>
              <a:rPr lang="en-US" altLang="zh-CN" sz="40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4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j)</a:t>
            </a:r>
          </a:p>
        </p:txBody>
      </p:sp>
      <p:sp>
        <p:nvSpPr>
          <p:cNvPr id="14" name="Text Box 22">
            <a:extLst>
              <a:ext uri="{FF2B5EF4-FFF2-40B4-BE49-F238E27FC236}">
                <a16:creationId xmlns:a16="http://schemas.microsoft.com/office/drawing/2014/main" id="{8EE2D683-6D50-AA4D-BD06-07A7A20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8" y="5469516"/>
            <a:ext cx="8661400" cy="52387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E(</a:t>
            </a:r>
            <a:r>
              <a:rPr lang="en-US" altLang="zh-CN" sz="28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j)=</a:t>
            </a:r>
            <a:r>
              <a:rPr lang="en-US" altLang="zh-CN" sz="28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P</a:t>
            </a:r>
            <a:r>
              <a:rPr lang="en-US" altLang="zh-CN" sz="2800" b="1" i="1" baseline="-25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r</a:t>
            </a:r>
            <a:r>
              <a:rPr lang="en-US" altLang="zh-CN" sz="2800" b="1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 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+ E(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左子树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)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+ 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W(</a:t>
            </a:r>
            <a:r>
              <a:rPr lang="en-US" altLang="zh-CN" sz="28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, r-1)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+ 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E(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右子树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)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行楷" panose="02010800040101010101" pitchFamily="2" charset="-122"/>
                <a:ea typeface="宋体" panose="02010600030101010101" pitchFamily="2" charset="-122"/>
              </a:rPr>
              <a:t>+ </a:t>
            </a:r>
            <a:r>
              <a:rPr lang="en-US" altLang="zh-CN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rPr>
              <a:t>W(r+1, j)</a:t>
            </a:r>
          </a:p>
        </p:txBody>
      </p:sp>
      <p:graphicFrame>
        <p:nvGraphicFramePr>
          <p:cNvPr id="16" name="Object 13">
            <a:extLst>
              <a:ext uri="{FF2B5EF4-FFF2-40B4-BE49-F238E27FC236}">
                <a16:creationId xmlns:a16="http://schemas.microsoft.com/office/drawing/2014/main" id="{AD28F308-54B0-6E42-8E7B-5E50F26348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187203"/>
              </p:ext>
            </p:extLst>
          </p:nvPr>
        </p:nvGraphicFramePr>
        <p:xfrm>
          <a:off x="990600" y="3861871"/>
          <a:ext cx="2924175" cy="763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5" r:id="rId10" imgW="45059600" imgH="11696700" progId="Equation.3">
                  <p:embed/>
                </p:oleObj>
              </mc:Choice>
              <mc:Fallback>
                <p:oleObj r:id="rId10" imgW="45059600" imgH="11696700" progId="Equation.3">
                  <p:embed/>
                  <p:pic>
                    <p:nvPicPr>
                      <p:cNvPr id="197637" name="Object 13">
                        <a:extLst>
                          <a:ext uri="{FF2B5EF4-FFF2-40B4-BE49-F238E27FC236}">
                            <a16:creationId xmlns:a16="http://schemas.microsoft.com/office/drawing/2014/main" id="{98C4C867-4ACC-0941-BE7A-294FF0446D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861871"/>
                        <a:ext cx="2924175" cy="7639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>
            <a:extLst>
              <a:ext uri="{FF2B5EF4-FFF2-40B4-BE49-F238E27FC236}">
                <a16:creationId xmlns:a16="http://schemas.microsoft.com/office/drawing/2014/main" id="{F894EA9C-8B7E-954F-B665-D4CF2BA5F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621136"/>
              </p:ext>
            </p:extLst>
          </p:nvPr>
        </p:nvGraphicFramePr>
        <p:xfrm>
          <a:off x="942975" y="4648721"/>
          <a:ext cx="5897021" cy="790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6" r:id="rId12" imgW="87769700" imgH="11696700" progId="Equation.3">
                  <p:embed/>
                </p:oleObj>
              </mc:Choice>
              <mc:Fallback>
                <p:oleObj r:id="rId12" imgW="87769700" imgH="11696700" progId="Equation.3">
                  <p:embed/>
                  <p:pic>
                    <p:nvPicPr>
                      <p:cNvPr id="197640" name="Object 13">
                        <a:extLst>
                          <a:ext uri="{FF2B5EF4-FFF2-40B4-BE49-F238E27FC236}">
                            <a16:creationId xmlns:a16="http://schemas.microsoft.com/office/drawing/2014/main" id="{82AE21A3-89B2-8341-B741-BA46B9CCD1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4648721"/>
                        <a:ext cx="5897021" cy="790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5">
            <a:extLst>
              <a:ext uri="{FF2B5EF4-FFF2-40B4-BE49-F238E27FC236}">
                <a16:creationId xmlns:a16="http://schemas.microsoft.com/office/drawing/2014/main" id="{A4F0D3D4-BFFA-7243-B2A4-E24A353A02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177667"/>
              </p:ext>
            </p:extLst>
          </p:nvPr>
        </p:nvGraphicFramePr>
        <p:xfrm>
          <a:off x="5410200" y="612218"/>
          <a:ext cx="3609091" cy="578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7" name="公式" r:id="rId14" imgW="3251200" imgH="482600" progId="Equation.3">
                  <p:embed/>
                </p:oleObj>
              </mc:Choice>
              <mc:Fallback>
                <p:oleObj name="公式" r:id="rId14" imgW="3251200" imgH="482600" progId="Equation.3">
                  <p:embed/>
                  <p:pic>
                    <p:nvPicPr>
                      <p:cNvPr id="100" name="Object 35">
                        <a:extLst>
                          <a:ext uri="{FF2B5EF4-FFF2-40B4-BE49-F238E27FC236}">
                            <a16:creationId xmlns:a16="http://schemas.microsoft.com/office/drawing/2014/main" id="{D13C6094-AF3F-714E-96D3-EBE6CC215E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612218"/>
                        <a:ext cx="3609091" cy="578126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2131D97-DD76-7C47-8602-C32B05390802}"/>
              </a:ext>
            </a:extLst>
          </p:cNvPr>
          <p:cNvSpPr txBox="1"/>
          <p:nvPr/>
        </p:nvSpPr>
        <p:spPr>
          <a:xfrm>
            <a:off x="5943600" y="3109251"/>
            <a:ext cx="2424906" cy="83099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其实就是所有节点的高度都加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，那么增量即是所有节点的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代价总和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CN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0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0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40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40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9" grpId="0"/>
      <p:bldP spid="740363" grpId="0"/>
      <p:bldP spid="740364" grpId="0"/>
      <p:bldP spid="740370" grpId="0" animBg="1"/>
      <p:bldP spid="14" grpId="0" animBg="1"/>
      <p:bldP spid="1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F619-678E-EB4A-B86F-01F5EAC0D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建立优化解的搜索代价递归方程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4">
                <a:extLst>
                  <a:ext uri="{FF2B5EF4-FFF2-40B4-BE49-F238E27FC236}">
                    <a16:creationId xmlns:a16="http://schemas.microsoft.com/office/drawing/2014/main" id="{4BD10942-5D43-6941-836F-3D06B1C9B5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588" y="1912938"/>
                <a:ext cx="8667750" cy="3964932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4400" b="1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总之</a:t>
                </a:r>
              </a:p>
              <a:p>
                <a:pPr lvl="2">
                  <a:defRPr/>
                </a:pPr>
                <a:endParaRPr lang="en-US" altLang="zh-CN" sz="2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 algn="l">
                  <a:defRPr/>
                </a:pPr>
                <a:r>
                  <a:rPr lang="en-US" altLang="zh-CN" sz="3400" b="1" i="1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anose="020B0604020202020204" pitchFamily="34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sz="3200" b="1" i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E(</a:t>
                </a:r>
                <a:r>
                  <a:rPr lang="en-US" altLang="zh-CN" sz="3200" b="1" i="1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i</a:t>
                </a:r>
                <a:r>
                  <a:rPr lang="en-US" altLang="zh-CN" sz="3200" b="1" i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, j)=q</a:t>
                </a:r>
                <a:r>
                  <a:rPr lang="en-US" altLang="zh-CN" sz="3200" b="1" i="1" baseline="-250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i-1                                                                            </a:t>
                </a:r>
                <a:r>
                  <a:rPr lang="en-US" altLang="zh-CN" sz="3200" b="1" i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If  j=i-1</a:t>
                </a:r>
              </a:p>
              <a:p>
                <a:pPr>
                  <a:defRPr/>
                </a:pPr>
                <a:endParaRPr lang="en-US" altLang="zh-CN" sz="3200" b="1" i="1" baseline="-25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endParaRPr>
              </a:p>
              <a:p>
                <a:pPr algn="l">
                  <a:defRPr/>
                </a:pPr>
                <a:r>
                  <a:rPr lang="en-US" altLang="zh-CN" sz="3200" b="1" i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 E(</a:t>
                </a:r>
                <a:r>
                  <a:rPr lang="en-US" altLang="zh-CN" sz="3200" b="1" i="1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i</a:t>
                </a:r>
                <a:r>
                  <a:rPr lang="en-US" altLang="zh-CN" sz="3200" b="1" i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, j)=</a:t>
                </a:r>
                <a:r>
                  <a:rPr lang="en-US" altLang="zh-CN" sz="3200" b="1" i="1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min</a:t>
                </a:r>
                <a:r>
                  <a:rPr lang="en-US" altLang="zh-CN" sz="3200" b="1" i="1" baseline="-250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i</a:t>
                </a:r>
                <a:r>
                  <a:rPr lang="en-US" altLang="zh-CN" sz="3200" b="1" baseline="-250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  <a:sym typeface="Symbol" panose="05050102010706020507" pitchFamily="18" charset="2"/>
                  </a:rPr>
                  <a:t></a:t>
                </a:r>
                <a:r>
                  <a:rPr lang="en-US" altLang="zh-CN" sz="3200" b="1" i="1" baseline="-250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r</a:t>
                </a:r>
                <a:r>
                  <a:rPr lang="en-US" altLang="zh-CN" sz="3200" b="1" baseline="-250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  <a:sym typeface="Symbol" panose="05050102010706020507" pitchFamily="18" charset="2"/>
                  </a:rPr>
                  <a:t></a:t>
                </a:r>
                <a:r>
                  <a:rPr lang="en-US" altLang="zh-CN" sz="3200" b="1" i="1" baseline="-2500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j</a:t>
                </a:r>
                <a:r>
                  <a:rPr lang="en-US" altLang="zh-CN" sz="3200" b="1" i="1" baseline="-250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 </a:t>
                </a:r>
                <a:r>
                  <a:rPr lang="en-US" altLang="zh-CN" sz="3200" b="1" i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{E(i,r-1)+E(r+1,j)+W(</a:t>
                </a:r>
                <a:r>
                  <a:rPr lang="en-US" altLang="zh-CN" sz="3200" b="1" i="1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i</a:t>
                </a:r>
                <a:r>
                  <a:rPr lang="en-US" altLang="zh-CN" sz="3200" b="1" i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, j)}   if </a:t>
                </a:r>
                <a:r>
                  <a:rPr lang="en-US" altLang="zh-CN" sz="3200" b="1" i="1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j</a:t>
                </a:r>
                <a:r>
                  <a:rPr lang="en-US" altLang="zh-CN" sz="3200" b="1" i="1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  <a:sym typeface="Symbol" panose="05050102010706020507" pitchFamily="18" charset="2"/>
                  </a:rPr>
                  <a:t></a:t>
                </a:r>
                <a:r>
                  <a:rPr lang="en-US" altLang="zh-CN" sz="3200" b="1" i="1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rPr>
                  <a:t>I</a:t>
                </a:r>
                <a:endParaRPr lang="en-US" altLang="zh-CN" sz="32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endParaRPr>
              </a:p>
              <a:p>
                <a:pPr algn="l">
                  <a:defRPr/>
                </a:pPr>
                <a:endParaRPr lang="en-US" altLang="zh-CN" sz="32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endParaRPr>
              </a:p>
              <a:p>
                <a:pPr algn="l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𝑾</m:t>
                      </m:r>
                      <m:d>
                        <m:d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zh-CN" altLang="en-US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𝒊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, </m:t>
                          </m:r>
                          <m:r>
                            <a:rPr lang="zh-CN" altLang="en-US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𝒋</m:t>
                          </m:r>
                        </m:e>
                      </m:d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1" i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Text Box 4">
                <a:extLst>
                  <a:ext uri="{FF2B5EF4-FFF2-40B4-BE49-F238E27FC236}">
                    <a16:creationId xmlns:a16="http://schemas.microsoft.com/office/drawing/2014/main" id="{4BD10942-5D43-6941-836F-3D06B1C9B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588" y="1912938"/>
                <a:ext cx="8667750" cy="3964932"/>
              </a:xfrm>
              <a:prstGeom prst="rect">
                <a:avLst/>
              </a:prstGeom>
              <a:blipFill>
                <a:blip r:embed="rId2"/>
                <a:stretch>
                  <a:fillRect l="-2928" t="-3834" b="-4472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B74924-1923-774B-9D9D-E483FDC81EDF}"/>
              </a:ext>
            </a:extLst>
          </p:cNvPr>
          <p:cNvSpPr txBox="1"/>
          <p:nvPr/>
        </p:nvSpPr>
        <p:spPr>
          <a:xfrm>
            <a:off x="6895140" y="2057400"/>
            <a:ext cx="1972141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类似矩阵链乘法</a:t>
            </a:r>
            <a:endParaRPr lang="en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7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BFEC-534F-BB4B-A57A-EAEA71FD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自下而上计算优化解的搜索代价</a:t>
            </a:r>
            <a:endParaRPr lang="en-CN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565256-5DBF-DE47-8E78-B4C66FE76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8" y="1495425"/>
            <a:ext cx="8859837" cy="1223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defRPr/>
            </a:pPr>
            <a:r>
              <a:rPr lang="en-US" altLang="zh-CN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E(i, j)=min</a:t>
            </a:r>
            <a:r>
              <a:rPr lang="en-US" altLang="zh-CN" sz="36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i</a:t>
            </a:r>
            <a:r>
              <a:rPr lang="en-US" altLang="zh-CN" sz="36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sym typeface="Symbol" panose="05050102010706020507" pitchFamily="18" charset="2"/>
              </a:rPr>
              <a:t></a:t>
            </a:r>
            <a:r>
              <a:rPr lang="en-US" altLang="zh-CN" sz="36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r</a:t>
            </a:r>
            <a:r>
              <a:rPr lang="en-US" altLang="zh-CN" sz="36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  <a:sym typeface="Symbol" panose="05050102010706020507" pitchFamily="18" charset="2"/>
              </a:rPr>
              <a:t></a:t>
            </a:r>
            <a:r>
              <a:rPr lang="en-US" altLang="zh-CN" sz="36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j</a:t>
            </a:r>
            <a:r>
              <a:rPr lang="en-US" altLang="zh-CN" sz="36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charset="0"/>
              </a:rPr>
              <a:t> {E(i,r-1)+E(r+1,j)+W(i, j)}</a:t>
            </a:r>
            <a:endParaRPr lang="en-US" altLang="zh-CN" sz="3600" b="1" i="1" baseline="-2500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</a:endParaRP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FC7F9970-21E8-4641-92ED-D23AD6D95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2359025"/>
            <a:ext cx="1244600" cy="584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E(1,4)</a:t>
            </a:r>
          </a:p>
        </p:txBody>
      </p:sp>
      <p:sp>
        <p:nvSpPr>
          <p:cNvPr id="6" name="Text Box 23">
            <a:extLst>
              <a:ext uri="{FF2B5EF4-FFF2-40B4-BE49-F238E27FC236}">
                <a16:creationId xmlns:a16="http://schemas.microsoft.com/office/drawing/2014/main" id="{D61978B5-844E-1047-9F0A-E7BB0F3E9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5338" y="2355850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E(1,0)</a:t>
            </a: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C078EB1E-7222-BD49-AA0A-98C8BD37D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3148013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E(2,4)</a:t>
            </a:r>
          </a:p>
        </p:txBody>
      </p:sp>
      <p:sp>
        <p:nvSpPr>
          <p:cNvPr id="8" name="Text Box 25">
            <a:extLst>
              <a:ext uri="{FF2B5EF4-FFF2-40B4-BE49-F238E27FC236}">
                <a16:creationId xmlns:a16="http://schemas.microsoft.com/office/drawing/2014/main" id="{94B14D27-0493-C142-BDE4-F9A73FD52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513" y="2359025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E(1,1)</a:t>
            </a:r>
          </a:p>
        </p:txBody>
      </p:sp>
      <p:sp>
        <p:nvSpPr>
          <p:cNvPr id="9" name="Text Box 26">
            <a:extLst>
              <a:ext uri="{FF2B5EF4-FFF2-40B4-BE49-F238E27FC236}">
                <a16:creationId xmlns:a16="http://schemas.microsoft.com/office/drawing/2014/main" id="{6C9AB2F6-4BD3-CE47-8BD3-2D7E735F6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3940175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E(3,4)</a:t>
            </a:r>
          </a:p>
        </p:txBody>
      </p:sp>
      <p:sp>
        <p:nvSpPr>
          <p:cNvPr id="10" name="Text Box 27">
            <a:extLst>
              <a:ext uri="{FF2B5EF4-FFF2-40B4-BE49-F238E27FC236}">
                <a16:creationId xmlns:a16="http://schemas.microsoft.com/office/drawing/2014/main" id="{808DAA3E-34DB-9C49-BC33-BB784DBDE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888" y="2359025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E(1,2)</a:t>
            </a:r>
          </a:p>
        </p:txBody>
      </p:sp>
      <p:sp>
        <p:nvSpPr>
          <p:cNvPr id="11" name="Text Box 28">
            <a:extLst>
              <a:ext uri="{FF2B5EF4-FFF2-40B4-BE49-F238E27FC236}">
                <a16:creationId xmlns:a16="http://schemas.microsoft.com/office/drawing/2014/main" id="{B0187759-EB5C-DD4C-AC81-4CA369431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4732338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E(4,4)</a:t>
            </a:r>
          </a:p>
        </p:txBody>
      </p:sp>
      <p:sp>
        <p:nvSpPr>
          <p:cNvPr id="12" name="Text Box 29">
            <a:extLst>
              <a:ext uri="{FF2B5EF4-FFF2-40B4-BE49-F238E27FC236}">
                <a16:creationId xmlns:a16="http://schemas.microsoft.com/office/drawing/2014/main" id="{34591FD0-27FD-0046-B2A8-6F15562FE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0" y="2359025"/>
            <a:ext cx="1243013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E(1,3)</a:t>
            </a:r>
          </a:p>
        </p:txBody>
      </p:sp>
      <p:sp>
        <p:nvSpPr>
          <p:cNvPr id="13" name="Text Box 30">
            <a:extLst>
              <a:ext uri="{FF2B5EF4-FFF2-40B4-BE49-F238E27FC236}">
                <a16:creationId xmlns:a16="http://schemas.microsoft.com/office/drawing/2014/main" id="{FADC2E9E-697B-114C-8A8D-FF652DB58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5524500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E(5,4)</a:t>
            </a:r>
          </a:p>
        </p:txBody>
      </p:sp>
      <p:sp>
        <p:nvSpPr>
          <p:cNvPr id="14" name="Text Box 31">
            <a:extLst>
              <a:ext uri="{FF2B5EF4-FFF2-40B4-BE49-F238E27FC236}">
                <a16:creationId xmlns:a16="http://schemas.microsoft.com/office/drawing/2014/main" id="{2C6A4701-4B2B-A544-AFAE-CCC4B7F94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450" y="3151188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E(2,1)</a:t>
            </a:r>
          </a:p>
        </p:txBody>
      </p:sp>
      <p:sp>
        <p:nvSpPr>
          <p:cNvPr id="15" name="Text Box 32">
            <a:extLst>
              <a:ext uri="{FF2B5EF4-FFF2-40B4-BE49-F238E27FC236}">
                <a16:creationId xmlns:a16="http://schemas.microsoft.com/office/drawing/2014/main" id="{A4C9BFBA-C3F7-7A44-826A-9AE9B6F0B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888" y="3151188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E(2,2)</a:t>
            </a:r>
          </a:p>
        </p:txBody>
      </p:sp>
      <p:sp>
        <p:nvSpPr>
          <p:cNvPr id="16" name="Text Box 33">
            <a:extLst>
              <a:ext uri="{FF2B5EF4-FFF2-40B4-BE49-F238E27FC236}">
                <a16:creationId xmlns:a16="http://schemas.microsoft.com/office/drawing/2014/main" id="{B51BC6EB-D090-4549-BD0B-4F5621C47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0" y="3151188"/>
            <a:ext cx="1243013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E(2,3)</a:t>
            </a:r>
          </a:p>
        </p:txBody>
      </p:sp>
      <p:sp>
        <p:nvSpPr>
          <p:cNvPr id="17" name="Text Box 35">
            <a:extLst>
              <a:ext uri="{FF2B5EF4-FFF2-40B4-BE49-F238E27FC236}">
                <a16:creationId xmlns:a16="http://schemas.microsoft.com/office/drawing/2014/main" id="{77186D90-1F82-BE4A-8232-9264D33A9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0" y="3943350"/>
            <a:ext cx="1243013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E(3,3)</a:t>
            </a:r>
          </a:p>
        </p:txBody>
      </p:sp>
      <p:sp>
        <p:nvSpPr>
          <p:cNvPr id="18" name="Text Box 36">
            <a:extLst>
              <a:ext uri="{FF2B5EF4-FFF2-40B4-BE49-F238E27FC236}">
                <a16:creationId xmlns:a16="http://schemas.microsoft.com/office/drawing/2014/main" id="{F93F93E4-B2F2-3A4E-977B-B8240696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0888" y="3943350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E(3,2)</a:t>
            </a:r>
          </a:p>
        </p:txBody>
      </p:sp>
      <p:sp>
        <p:nvSpPr>
          <p:cNvPr id="19" name="Text Box 37">
            <a:extLst>
              <a:ext uri="{FF2B5EF4-FFF2-40B4-BE49-F238E27FC236}">
                <a16:creationId xmlns:a16="http://schemas.microsoft.com/office/drawing/2014/main" id="{A9DFF913-E3CD-984A-B635-BDC176567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735513"/>
            <a:ext cx="1244600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E(4,3)</a:t>
            </a:r>
          </a:p>
        </p:txBody>
      </p:sp>
      <p:sp>
        <p:nvSpPr>
          <p:cNvPr id="20" name="Text Box 38">
            <a:extLst>
              <a:ext uri="{FF2B5EF4-FFF2-40B4-BE49-F238E27FC236}">
                <a16:creationId xmlns:a16="http://schemas.microsoft.com/office/drawing/2014/main" id="{FE64BF71-F8AD-614C-82E2-8C3E7373D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288" y="5456238"/>
            <a:ext cx="7667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4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21" name="Text Box 39">
            <a:extLst>
              <a:ext uri="{FF2B5EF4-FFF2-40B4-BE49-F238E27FC236}">
                <a16:creationId xmlns:a16="http://schemas.microsoft.com/office/drawing/2014/main" id="{09C0C4C1-7C32-F24F-884B-AEFCA8611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664075"/>
            <a:ext cx="7667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3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22" name="Text Box 40">
            <a:extLst>
              <a:ext uri="{FF2B5EF4-FFF2-40B4-BE49-F238E27FC236}">
                <a16:creationId xmlns:a16="http://schemas.microsoft.com/office/drawing/2014/main" id="{C770AF0C-6CCF-604F-983E-D370EF19C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650" y="3940175"/>
            <a:ext cx="768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2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23" name="Text Box 41">
            <a:extLst>
              <a:ext uri="{FF2B5EF4-FFF2-40B4-BE49-F238E27FC236}">
                <a16:creationId xmlns:a16="http://schemas.microsoft.com/office/drawing/2014/main" id="{E16453FC-D926-E443-922D-A219EB5F9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9713" y="3079750"/>
            <a:ext cx="768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1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24" name="Text Box 42">
            <a:extLst>
              <a:ext uri="{FF2B5EF4-FFF2-40B4-BE49-F238E27FC236}">
                <a16:creationId xmlns:a16="http://schemas.microsoft.com/office/drawing/2014/main" id="{430EF107-AA8D-BD40-8114-284A19FF3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2287588"/>
            <a:ext cx="7667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0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25" name="Line 43">
            <a:extLst>
              <a:ext uri="{FF2B5EF4-FFF2-40B4-BE49-F238E27FC236}">
                <a16:creationId xmlns:a16="http://schemas.microsoft.com/office/drawing/2014/main" id="{1C30E2B3-8578-A543-A872-3A8469739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6950" y="2143125"/>
            <a:ext cx="6018213" cy="410527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6" name="Line 44">
            <a:extLst>
              <a:ext uri="{FF2B5EF4-FFF2-40B4-BE49-F238E27FC236}">
                <a16:creationId xmlns:a16="http://schemas.microsoft.com/office/drawing/2014/main" id="{73B901BB-67B5-9746-A32F-728D2B93F3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2475" y="2071688"/>
            <a:ext cx="5119688" cy="35274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7" name="Line 45">
            <a:extLst>
              <a:ext uri="{FF2B5EF4-FFF2-40B4-BE49-F238E27FC236}">
                <a16:creationId xmlns:a16="http://schemas.microsoft.com/office/drawing/2014/main" id="{0B3E7411-3CA5-DD45-89DD-55982D5FBB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5500" y="2143125"/>
            <a:ext cx="3905250" cy="2592388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" name="Line 46">
            <a:extLst>
              <a:ext uri="{FF2B5EF4-FFF2-40B4-BE49-F238E27FC236}">
                <a16:creationId xmlns:a16="http://schemas.microsoft.com/office/drawing/2014/main" id="{E7393593-0A4B-D34E-BC55-BC15204187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2938" y="2071688"/>
            <a:ext cx="2817812" cy="1871662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F674E3B8-8133-0145-B535-57B197B88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7550" y="2143125"/>
            <a:ext cx="1346200" cy="863600"/>
          </a:xfrm>
          <a:prstGeom prst="line">
            <a:avLst/>
          </a:prstGeom>
          <a:noFill/>
          <a:ln w="38100" cap="sq">
            <a:solidFill>
              <a:srgbClr val="0000FF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" name="文本框 9">
            <a:extLst>
              <a:ext uri="{FF2B5EF4-FFF2-40B4-BE49-F238E27FC236}">
                <a16:creationId xmlns:a16="http://schemas.microsoft.com/office/drawing/2014/main" id="{3F319AFA-1006-5042-A5B5-2A7231F82BD7}"/>
              </a:ext>
            </a:extLst>
          </p:cNvPr>
          <p:cNvSpPr txBox="1"/>
          <p:nvPr/>
        </p:nvSpPr>
        <p:spPr>
          <a:xfrm>
            <a:off x="228600" y="3778391"/>
            <a:ext cx="2750256" cy="181588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通过递归方程的依赖关系以及初始值来确定“自底向上”的实际计算次序：</a:t>
            </a:r>
            <a:endParaRPr lang="en-US" altLang="zh-CN" sz="1600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just"/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计算每个</a:t>
            </a:r>
            <a:r>
              <a:rPr lang="en-US" altLang="zh-CN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E[</a:t>
            </a:r>
            <a:r>
              <a:rPr lang="en-US" altLang="zh-CN" sz="16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j]</a:t>
            </a:r>
            <a:r>
              <a:rPr lang="zh-CN" altLang="en-US" sz="16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需要依赖其左边和下方的值。因此自底向上的实际顺序为从左下方往右上方。</a:t>
            </a:r>
          </a:p>
        </p:txBody>
      </p:sp>
    </p:spTree>
    <p:extLst>
      <p:ext uri="{BB962C8B-B14F-4D97-AF65-F5344CB8AC3E}">
        <p14:creationId xmlns:p14="http://schemas.microsoft.com/office/powerpoint/2010/main" val="401256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BFEC-534F-BB4B-A57A-EAEA71FD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自下而上计算优化解的搜索代价</a:t>
            </a:r>
            <a:endParaRPr lang="en-CN" dirty="0"/>
          </a:p>
        </p:txBody>
      </p:sp>
      <p:sp>
        <p:nvSpPr>
          <p:cNvPr id="55" name="Rectangle 4">
            <a:extLst>
              <a:ext uri="{FF2B5EF4-FFF2-40B4-BE49-F238E27FC236}">
                <a16:creationId xmlns:a16="http://schemas.microsoft.com/office/drawing/2014/main" id="{7978F2A1-FC88-1347-A128-B1D45ADE6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964" y="6349425"/>
            <a:ext cx="2153486" cy="423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altLang="zh-CN" sz="2400" i="1" dirty="0">
                <a:latin typeface="Times New Roman" panose="02020603050405020304" charset="0"/>
              </a:rPr>
              <a:t>W(</a:t>
            </a:r>
            <a:r>
              <a:rPr lang="en-US" altLang="zh-CN" sz="2400" i="1" dirty="0" err="1">
                <a:latin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</a:rPr>
              <a:t>, i-1) = q</a:t>
            </a:r>
            <a:r>
              <a:rPr lang="en-US" altLang="zh-CN" sz="2400" i="1" baseline="-25000" dirty="0">
                <a:latin typeface="Times New Roman" panose="02020603050405020304" charset="0"/>
              </a:rPr>
              <a:t>i-1</a:t>
            </a:r>
          </a:p>
        </p:txBody>
      </p:sp>
      <p:sp>
        <p:nvSpPr>
          <p:cNvPr id="56" name="Text Box 10">
            <a:extLst>
              <a:ext uri="{FF2B5EF4-FFF2-40B4-BE49-F238E27FC236}">
                <a16:creationId xmlns:a16="http://schemas.microsoft.com/office/drawing/2014/main" id="{C3D2D306-4E42-1343-AA1C-7AC140B49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0" y="2189228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W(1,4)</a:t>
            </a:r>
          </a:p>
        </p:txBody>
      </p:sp>
      <p:sp>
        <p:nvSpPr>
          <p:cNvPr id="57" name="Text Box 11">
            <a:extLst>
              <a:ext uri="{FF2B5EF4-FFF2-40B4-BE49-F238E27FC236}">
                <a16:creationId xmlns:a16="http://schemas.microsoft.com/office/drawing/2014/main" id="{EB043B32-3C9F-1C42-8F21-A813592C0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588" y="2186053"/>
            <a:ext cx="1335087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W(1,0)</a:t>
            </a:r>
          </a:p>
        </p:txBody>
      </p:sp>
      <p:sp>
        <p:nvSpPr>
          <p:cNvPr id="58" name="Text Box 12">
            <a:extLst>
              <a:ext uri="{FF2B5EF4-FFF2-40B4-BE49-F238E27FC236}">
                <a16:creationId xmlns:a16="http://schemas.microsoft.com/office/drawing/2014/main" id="{4C036A21-C5E0-5B43-A2BE-AE86A2178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0" y="2978216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W(2,4)</a:t>
            </a: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21B2567C-597C-4042-BC24-8FF5B1FFD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2189228"/>
            <a:ext cx="1335087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W(1,1)</a:t>
            </a:r>
          </a:p>
        </p:txBody>
      </p:sp>
      <p:sp>
        <p:nvSpPr>
          <p:cNvPr id="60" name="Text Box 14">
            <a:extLst>
              <a:ext uri="{FF2B5EF4-FFF2-40B4-BE49-F238E27FC236}">
                <a16:creationId xmlns:a16="http://schemas.microsoft.com/office/drawing/2014/main" id="{D5B5F860-8803-AA40-8483-304538667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0" y="3770378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W(3,4)</a:t>
            </a:r>
          </a:p>
        </p:txBody>
      </p:sp>
      <p:sp>
        <p:nvSpPr>
          <p:cNvPr id="61" name="Text Box 15">
            <a:extLst>
              <a:ext uri="{FF2B5EF4-FFF2-40B4-BE49-F238E27FC236}">
                <a16:creationId xmlns:a16="http://schemas.microsoft.com/office/drawing/2014/main" id="{15A6C7AE-5EBE-F44F-9522-3D3592183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2189228"/>
            <a:ext cx="1336675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W(1,2)</a:t>
            </a:r>
          </a:p>
        </p:txBody>
      </p:sp>
      <p:sp>
        <p:nvSpPr>
          <p:cNvPr id="62" name="Text Box 16">
            <a:extLst>
              <a:ext uri="{FF2B5EF4-FFF2-40B4-BE49-F238E27FC236}">
                <a16:creationId xmlns:a16="http://schemas.microsoft.com/office/drawing/2014/main" id="{63E287ED-C2BF-1746-99E0-8F5EF71E9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0" y="4562541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W(4,4)</a:t>
            </a:r>
          </a:p>
        </p:txBody>
      </p:sp>
      <p:sp>
        <p:nvSpPr>
          <p:cNvPr id="63" name="Text Box 17">
            <a:extLst>
              <a:ext uri="{FF2B5EF4-FFF2-40B4-BE49-F238E27FC236}">
                <a16:creationId xmlns:a16="http://schemas.microsoft.com/office/drawing/2014/main" id="{18DC86A4-C996-6D43-9286-B908BE2BB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475" y="2189228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W(1,3)</a:t>
            </a:r>
          </a:p>
        </p:txBody>
      </p:sp>
      <p:sp>
        <p:nvSpPr>
          <p:cNvPr id="64" name="Text Box 18">
            <a:extLst>
              <a:ext uri="{FF2B5EF4-FFF2-40B4-BE49-F238E27FC236}">
                <a16:creationId xmlns:a16="http://schemas.microsoft.com/office/drawing/2014/main" id="{25B158FC-9CEC-EE47-A164-EB5B08B17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500" y="5354703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W(5,4)</a:t>
            </a:r>
          </a:p>
        </p:txBody>
      </p:sp>
      <p:sp>
        <p:nvSpPr>
          <p:cNvPr id="65" name="Text Box 19">
            <a:extLst>
              <a:ext uri="{FF2B5EF4-FFF2-40B4-BE49-F238E27FC236}">
                <a16:creationId xmlns:a16="http://schemas.microsoft.com/office/drawing/2014/main" id="{AAE0DAFC-51CD-8449-B792-D800E4E08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25" y="2981391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W(2,1)</a:t>
            </a:r>
          </a:p>
        </p:txBody>
      </p:sp>
      <p:sp>
        <p:nvSpPr>
          <p:cNvPr id="66" name="Text Box 20">
            <a:extLst>
              <a:ext uri="{FF2B5EF4-FFF2-40B4-BE49-F238E27FC236}">
                <a16:creationId xmlns:a16="http://schemas.microsoft.com/office/drawing/2014/main" id="{C65B3B24-5C97-4345-BB0E-B4772072F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2981391"/>
            <a:ext cx="1336675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W(2,2)</a:t>
            </a:r>
          </a:p>
        </p:txBody>
      </p:sp>
      <p:sp>
        <p:nvSpPr>
          <p:cNvPr id="67" name="Text Box 21">
            <a:extLst>
              <a:ext uri="{FF2B5EF4-FFF2-40B4-BE49-F238E27FC236}">
                <a16:creationId xmlns:a16="http://schemas.microsoft.com/office/drawing/2014/main" id="{03007B66-C9CD-4E41-970E-FB869CD10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475" y="2981391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W(2,3)</a:t>
            </a:r>
          </a:p>
        </p:txBody>
      </p:sp>
      <p:sp>
        <p:nvSpPr>
          <p:cNvPr id="68" name="Text Box 22">
            <a:extLst>
              <a:ext uri="{FF2B5EF4-FFF2-40B4-BE49-F238E27FC236}">
                <a16:creationId xmlns:a16="http://schemas.microsoft.com/office/drawing/2014/main" id="{45887C03-7694-614C-A098-544971DB5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475" y="3773553"/>
            <a:ext cx="1335088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W(3,3)</a:t>
            </a:r>
          </a:p>
        </p:txBody>
      </p:sp>
      <p:sp>
        <p:nvSpPr>
          <p:cNvPr id="69" name="Text Box 23">
            <a:extLst>
              <a:ext uri="{FF2B5EF4-FFF2-40B4-BE49-F238E27FC236}">
                <a16:creationId xmlns:a16="http://schemas.microsoft.com/office/drawing/2014/main" id="{9256A350-2CD3-424A-9FB7-6221D623E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3773553"/>
            <a:ext cx="1336675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W(3,2)</a:t>
            </a:r>
          </a:p>
        </p:txBody>
      </p:sp>
      <p:sp>
        <p:nvSpPr>
          <p:cNvPr id="70" name="Text Box 24">
            <a:extLst>
              <a:ext uri="{FF2B5EF4-FFF2-40B4-BE49-F238E27FC236}">
                <a16:creationId xmlns:a16="http://schemas.microsoft.com/office/drawing/2014/main" id="{C6113D84-298F-9E41-BD30-A5980A9EF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950" y="4565716"/>
            <a:ext cx="1336675" cy="584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b="1" i="1">
                <a:latin typeface="Times New Roman" panose="02020603050405020304" charset="0"/>
              </a:rPr>
              <a:t>W(4,3)</a:t>
            </a:r>
          </a:p>
        </p:txBody>
      </p:sp>
      <p:sp>
        <p:nvSpPr>
          <p:cNvPr id="71" name="Text Box 25">
            <a:extLst>
              <a:ext uri="{FF2B5EF4-FFF2-40B4-BE49-F238E27FC236}">
                <a16:creationId xmlns:a16="http://schemas.microsoft.com/office/drawing/2014/main" id="{1B209DAA-46A2-BA4E-B751-DD27538E9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025" y="5286441"/>
            <a:ext cx="768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4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72" name="Text Box 26">
            <a:extLst>
              <a:ext uri="{FF2B5EF4-FFF2-40B4-BE49-F238E27FC236}">
                <a16:creationId xmlns:a16="http://schemas.microsoft.com/office/drawing/2014/main" id="{01A4B331-F49D-D346-9EFF-6AF64DC64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0" y="4494278"/>
            <a:ext cx="768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3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73" name="Text Box 27">
            <a:extLst>
              <a:ext uri="{FF2B5EF4-FFF2-40B4-BE49-F238E27FC236}">
                <a16:creationId xmlns:a16="http://schemas.microsoft.com/office/drawing/2014/main" id="{77243193-C217-BB4F-AE80-806654D5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975" y="3770378"/>
            <a:ext cx="766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2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74" name="Text Box 28">
            <a:extLst>
              <a:ext uri="{FF2B5EF4-FFF2-40B4-BE49-F238E27FC236}">
                <a16:creationId xmlns:a16="http://schemas.microsoft.com/office/drawing/2014/main" id="{A309AC52-B183-1942-BCA4-61F073027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2909953"/>
            <a:ext cx="768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1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75" name="Text Box 29">
            <a:extLst>
              <a:ext uri="{FF2B5EF4-FFF2-40B4-BE49-F238E27FC236}">
                <a16:creationId xmlns:a16="http://schemas.microsoft.com/office/drawing/2014/main" id="{3B8502AC-47EE-C949-9890-EC2FCB7C2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2117791"/>
            <a:ext cx="768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q</a:t>
            </a:r>
            <a:r>
              <a:rPr lang="en-US" altLang="zh-CN" sz="3200" b="1" i="1" baseline="-25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0 </a:t>
            </a:r>
            <a:r>
              <a:rPr lang="en-US" altLang="zh-CN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76" name="Line 30">
            <a:extLst>
              <a:ext uri="{FF2B5EF4-FFF2-40B4-BE49-F238E27FC236}">
                <a16:creationId xmlns:a16="http://schemas.microsoft.com/office/drawing/2014/main" id="{0CC51281-7DF6-314F-B6AF-33DB42C5F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0863" y="1973328"/>
            <a:ext cx="6207125" cy="410527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" name="Line 31">
            <a:extLst>
              <a:ext uri="{FF2B5EF4-FFF2-40B4-BE49-F238E27FC236}">
                <a16:creationId xmlns:a16="http://schemas.microsoft.com/office/drawing/2014/main" id="{9516039B-9C28-6A4E-BAAD-4FAB06CA47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828866"/>
            <a:ext cx="5056188" cy="345757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" name="Line 32">
            <a:extLst>
              <a:ext uri="{FF2B5EF4-FFF2-40B4-BE49-F238E27FC236}">
                <a16:creationId xmlns:a16="http://schemas.microsoft.com/office/drawing/2014/main" id="{DF8FB28D-69A7-7F4D-B6F1-47E0B35EB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9238" y="1685991"/>
            <a:ext cx="4033837" cy="28797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9" name="Line 33">
            <a:extLst>
              <a:ext uri="{FF2B5EF4-FFF2-40B4-BE49-F238E27FC236}">
                <a16:creationId xmlns:a16="http://schemas.microsoft.com/office/drawing/2014/main" id="{05457300-E451-A449-94AC-92E2E08F7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3850" y="1757428"/>
            <a:ext cx="2752725" cy="20161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" name="Line 34">
            <a:extLst>
              <a:ext uri="{FF2B5EF4-FFF2-40B4-BE49-F238E27FC236}">
                <a16:creationId xmlns:a16="http://schemas.microsoft.com/office/drawing/2014/main" id="{0F2A15A6-3578-1344-A4D7-57D0D76991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375" y="1757428"/>
            <a:ext cx="1536700" cy="11525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6C7450-102C-144C-848D-86241693792A}"/>
                  </a:ext>
                </a:extLst>
              </p:cNvPr>
              <p:cNvSpPr txBox="1"/>
              <p:nvPr/>
            </p:nvSpPr>
            <p:spPr>
              <a:xfrm>
                <a:off x="221583" y="4653422"/>
                <a:ext cx="3354188" cy="1051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6C7450-102C-144C-848D-86241693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83" y="4653422"/>
                <a:ext cx="3354188" cy="1051313"/>
              </a:xfrm>
              <a:prstGeom prst="rect">
                <a:avLst/>
              </a:prstGeom>
              <a:blipFill>
                <a:blip r:embed="rId2"/>
                <a:stretch>
                  <a:fillRect l="-1887" t="-111905" r="-9811" b="-1726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D9B3F7F-BA24-0D46-8052-6EA6DA7FC90E}"/>
              </a:ext>
            </a:extLst>
          </p:cNvPr>
          <p:cNvSpPr/>
          <p:nvPr/>
        </p:nvSpPr>
        <p:spPr>
          <a:xfrm>
            <a:off x="176964" y="5736679"/>
            <a:ext cx="3522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Times New Roman" panose="02020603050405020304" charset="0"/>
              </a:rPr>
              <a:t>W(</a:t>
            </a:r>
            <a:r>
              <a:rPr lang="en-US" altLang="zh-CN" sz="2400" i="1" dirty="0" err="1">
                <a:latin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</a:rPr>
              <a:t>, j) = W(</a:t>
            </a:r>
            <a:r>
              <a:rPr lang="en-US" altLang="zh-CN" sz="2400" i="1" dirty="0" err="1">
                <a:latin typeface="Times New Roman" panose="02020603050405020304" charset="0"/>
              </a:rPr>
              <a:t>i</a:t>
            </a:r>
            <a:r>
              <a:rPr lang="en-US" altLang="zh-CN" sz="2400" i="1" dirty="0">
                <a:latin typeface="Times New Roman" panose="02020603050405020304" charset="0"/>
              </a:rPr>
              <a:t>, j-1) + </a:t>
            </a:r>
            <a:r>
              <a:rPr lang="en-US" altLang="zh-CN" sz="2400" i="1" dirty="0" err="1">
                <a:latin typeface="Times New Roman" panose="02020603050405020304" charset="0"/>
              </a:rPr>
              <a:t>p</a:t>
            </a:r>
            <a:r>
              <a:rPr lang="en-US" altLang="zh-CN" sz="2400" i="1" baseline="-25000" dirty="0" err="1">
                <a:latin typeface="Times New Roman" panose="02020603050405020304" charset="0"/>
              </a:rPr>
              <a:t>j</a:t>
            </a:r>
            <a:r>
              <a:rPr lang="en-US" altLang="zh-CN" sz="2400" i="1" dirty="0">
                <a:latin typeface="Times New Roman" panose="02020603050405020304" charset="0"/>
              </a:rPr>
              <a:t> + </a:t>
            </a:r>
            <a:r>
              <a:rPr lang="en-US" altLang="zh-CN" sz="2400" i="1" dirty="0" err="1">
                <a:latin typeface="Times New Roman" panose="02020603050405020304" charset="0"/>
              </a:rPr>
              <a:t>q</a:t>
            </a:r>
            <a:r>
              <a:rPr lang="en-US" altLang="zh-CN" sz="2400" i="1" baseline="-25000" dirty="0" err="1">
                <a:latin typeface="Times New Roman" panose="02020603050405020304" charset="0"/>
              </a:rPr>
              <a:t>j</a:t>
            </a:r>
            <a:endParaRPr lang="en-CN" sz="2400" dirty="0"/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0418C1A2-BCE7-4F46-A36A-C49B0C08C7CE}"/>
              </a:ext>
            </a:extLst>
          </p:cNvPr>
          <p:cNvSpPr txBox="1"/>
          <p:nvPr/>
        </p:nvSpPr>
        <p:spPr>
          <a:xfrm>
            <a:off x="205127" y="3923121"/>
            <a:ext cx="2750256" cy="70788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计算每个</a:t>
            </a:r>
            <a:r>
              <a:rPr lang="en-US" altLang="zh-CN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W[</a:t>
            </a:r>
            <a:r>
              <a:rPr lang="en-US" altLang="zh-CN" sz="2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j]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需要依赖其左边</a:t>
            </a:r>
            <a:r>
              <a:rPr lang="en-US" altLang="zh-CN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W[</a:t>
            </a:r>
            <a:r>
              <a:rPr lang="en-US" altLang="zh-CN" sz="2000" dirty="0" err="1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j-1]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的值。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470933-A28C-9A40-8500-A914DE93D8F9}"/>
              </a:ext>
            </a:extLst>
          </p:cNvPr>
          <p:cNvSpPr txBox="1"/>
          <p:nvPr/>
        </p:nvSpPr>
        <p:spPr>
          <a:xfrm>
            <a:off x="3813471" y="6146865"/>
            <a:ext cx="4525370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直接根据求和公式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W(</a:t>
            </a:r>
            <a:r>
              <a:rPr lang="en-US" altLang="zh-CN" sz="1600" b="1" dirty="0" err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i,j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也可以。但自底向上计算，可以利用已经计算的结果，从而减少计算量。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8D067C-44DF-9243-8659-ED54CB15880C}"/>
              </a:ext>
            </a:extLst>
          </p:cNvPr>
          <p:cNvSpPr txBox="1"/>
          <p:nvPr/>
        </p:nvSpPr>
        <p:spPr>
          <a:xfrm>
            <a:off x="144796" y="1299971"/>
            <a:ext cx="78831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CN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的求解依然可以采用动态规划！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而且采用与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E(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相同的“自底向上”的计算次序</a:t>
            </a:r>
          </a:p>
        </p:txBody>
      </p:sp>
    </p:spTree>
    <p:extLst>
      <p:ext uri="{BB962C8B-B14F-4D97-AF65-F5344CB8AC3E}">
        <p14:creationId xmlns:p14="http://schemas.microsoft.com/office/powerpoint/2010/main" val="12841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0" grpId="0" animBg="1"/>
      <p:bldP spid="31" grpId="0" animBg="1"/>
      <p:bldP spid="3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500" name="Text Box 4"/>
          <p:cNvSpPr txBox="1">
            <a:spLocks noChangeArrowheads="1"/>
          </p:cNvSpPr>
          <p:nvPr/>
        </p:nvSpPr>
        <p:spPr bwMode="auto">
          <a:xfrm>
            <a:off x="1162402" y="289341"/>
            <a:ext cx="6272213" cy="6130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Optimal-BST(</a:t>
            </a:r>
            <a:r>
              <a:rPr lang="en-US" altLang="zh-CN" sz="32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p, q, n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For 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To 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n+1 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</a:p>
          <a:p>
            <a:pPr algn="l">
              <a:defRPr/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E(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i-1) = q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i-1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defRPr/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W(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i-1) = q</a:t>
            </a:r>
            <a:r>
              <a:rPr lang="en-US" altLang="zh-CN" sz="2800" b="1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i-1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For 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l=1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To 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Do</a:t>
            </a:r>
          </a:p>
          <a:p>
            <a:pPr algn="l"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For   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To  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n-l+1 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</a:p>
          <a:p>
            <a:pPr algn="l"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j=i+l-1;</a:t>
            </a:r>
          </a:p>
          <a:p>
            <a:pPr algn="l"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j)=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;</a:t>
            </a:r>
          </a:p>
          <a:p>
            <a:pPr algn="l">
              <a:defRPr/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W(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j)=W(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j-1)+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+q</a:t>
            </a:r>
            <a:r>
              <a:rPr lang="en-US" altLang="zh-CN" sz="2800" b="1" i="1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</a:p>
          <a:p>
            <a:pPr algn="l">
              <a:defRPr/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For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r=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To  j 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Do</a:t>
            </a:r>
          </a:p>
          <a:p>
            <a:pPr algn="l">
              <a:defRPr/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t=E(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r-1)+E(r+1, j)+W(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j);</a:t>
            </a:r>
          </a:p>
          <a:p>
            <a:pPr algn="l">
              <a:defRPr/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If   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t&lt;E(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j)</a:t>
            </a:r>
          </a:p>
          <a:p>
            <a:pPr algn="l">
              <a:defRPr/>
            </a:pP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  Then  E(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j)=t;  Root(</a:t>
            </a:r>
            <a:r>
              <a:rPr lang="en-US" altLang="zh-CN" sz="28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, j)=r;</a:t>
            </a:r>
          </a:p>
          <a:p>
            <a:pPr algn="l">
              <a:defRPr/>
            </a:pP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Return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E 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and </a:t>
            </a:r>
            <a:r>
              <a:rPr lang="en-US" altLang="zh-CN" sz="28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Root   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27C5F18-16FC-374F-A8E3-D475F4E70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971490"/>
            <a:ext cx="3429000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  <a:defRPr/>
            </a:pPr>
            <a:r>
              <a:rPr lang="en-US" altLang="zh-CN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E[1:n+1;  0:n]: </a:t>
            </a:r>
            <a:r>
              <a:rPr lang="zh-CN" altLang="en-US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存储优化解搜索期望代价</a:t>
            </a:r>
            <a:endParaRPr lang="en-US" altLang="zh-CN" b="1" dirty="0">
              <a:solidFill>
                <a:srgbClr val="6633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Tx/>
              <a:buChar char="•"/>
              <a:defRPr/>
            </a:pPr>
            <a:r>
              <a:rPr lang="en-US" altLang="zh-CN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W[1: n+1;  0:n]: </a:t>
            </a:r>
            <a:r>
              <a:rPr lang="zh-CN" altLang="en-US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存储合并代价</a:t>
            </a:r>
            <a:endParaRPr lang="en-US" altLang="zh-CN" b="1" dirty="0">
              <a:solidFill>
                <a:srgbClr val="6633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buFontTx/>
              <a:buChar char="•"/>
              <a:defRPr/>
            </a:pPr>
            <a:r>
              <a:rPr lang="en-US" altLang="zh-CN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Root[1:n; 1:n]:   Root(</a:t>
            </a:r>
            <a:r>
              <a:rPr lang="en-US" altLang="zh-CN" b="1" dirty="0" err="1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j)</a:t>
            </a:r>
            <a:r>
              <a:rPr lang="zh-CN" altLang="en-US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记录子问题</a:t>
            </a:r>
            <a:r>
              <a:rPr lang="en-US" altLang="zh-CN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{</a:t>
            </a:r>
            <a:r>
              <a:rPr lang="en-US" altLang="zh-CN" b="1" dirty="0" err="1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25000" dirty="0" err="1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…, </a:t>
            </a:r>
            <a:r>
              <a:rPr lang="en-US" altLang="zh-CN" b="1" dirty="0" err="1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b="1" baseline="-25000" dirty="0" err="1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en-US" b="1" dirty="0">
                <a:solidFill>
                  <a:srgbClr val="6633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优化解的根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B9426-EA0E-4241-B9AE-F1424DD482BD}"/>
              </a:ext>
            </a:extLst>
          </p:cNvPr>
          <p:cNvSpPr txBox="1"/>
          <p:nvPr/>
        </p:nvSpPr>
        <p:spPr>
          <a:xfrm>
            <a:off x="6153016" y="437734"/>
            <a:ext cx="2563199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类似于矩阵链乘法优化问题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0DD60-34A8-7D44-A29E-09F0E9796F86}"/>
              </a:ext>
            </a:extLst>
          </p:cNvPr>
          <p:cNvSpPr txBox="1"/>
          <p:nvPr/>
        </p:nvSpPr>
        <p:spPr>
          <a:xfrm>
            <a:off x="6153017" y="3259723"/>
            <a:ext cx="1771784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如何构造最优解？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F8B4D-FEB5-504B-96EC-33472AC6003D}"/>
              </a:ext>
            </a:extLst>
          </p:cNvPr>
          <p:cNvSpPr txBox="1"/>
          <p:nvPr/>
        </p:nvSpPr>
        <p:spPr>
          <a:xfrm>
            <a:off x="5988413" y="3824407"/>
            <a:ext cx="2774587" cy="58477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lIns="36000" rIns="0" rtlCol="0">
            <a:spAutoFit/>
          </a:bodyPr>
          <a:lstStyle/>
          <a:p>
            <a:pPr algn="just"/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的动态规划求解过程可以与</a:t>
            </a:r>
            <a:r>
              <a:rPr lang="en-US" altLang="zh-CN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</a:t>
            </a:r>
            <a:r>
              <a:rPr lang="zh-CN" altLang="en-US" sz="1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的动态规划求解一起实现。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01635243-9978-485b-9b1e-ce9f565e0d9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dd81790-a636-4556-84a5-346036e377b1}"/>
</p:tagLst>
</file>

<file path=ppt/theme/theme1.xml><?xml version="1.0" encoding="utf-8"?>
<a:theme xmlns:a="http://schemas.openxmlformats.org/drawingml/2006/main" name="1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ch2</Template>
  <TotalTime>61662</TotalTime>
  <Words>10519</Words>
  <Application>Microsoft Macintosh PowerPoint</Application>
  <PresentationFormat>On-screen Show (4:3)</PresentationFormat>
  <Paragraphs>1239</Paragraphs>
  <Slides>107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107</vt:i4>
      </vt:variant>
    </vt:vector>
  </HeadingPairs>
  <TitlesOfParts>
    <vt:vector size="128" baseType="lpstr">
      <vt:lpstr>微软雅黑</vt:lpstr>
      <vt:lpstr>微软雅黑</vt:lpstr>
      <vt:lpstr>黑体</vt:lpstr>
      <vt:lpstr>宋体</vt:lpstr>
      <vt:lpstr>宋体</vt:lpstr>
      <vt:lpstr>华文琥珀</vt:lpstr>
      <vt:lpstr>华文楷体</vt:lpstr>
      <vt:lpstr>华文细黑</vt:lpstr>
      <vt:lpstr>华文行楷</vt:lpstr>
      <vt:lpstr>楷体</vt:lpstr>
      <vt:lpstr>Arial</vt:lpstr>
      <vt:lpstr>Calibri</vt:lpstr>
      <vt:lpstr>Cambria Math</vt:lpstr>
      <vt:lpstr>Tahoma</vt:lpstr>
      <vt:lpstr>Times New Roman</vt:lpstr>
      <vt:lpstr>Wingdings</vt:lpstr>
      <vt:lpstr>1_量质融合大数据管理</vt:lpstr>
      <vt:lpstr>Equation.3</vt:lpstr>
      <vt:lpstr>Equation.2</vt:lpstr>
      <vt:lpstr>Paint.Picture</vt:lpstr>
      <vt:lpstr>公式</vt:lpstr>
      <vt:lpstr>PowerPoint Presentation</vt:lpstr>
      <vt:lpstr>斐波那契数列</vt:lpstr>
      <vt:lpstr>斐波那契数列</vt:lpstr>
      <vt:lpstr>斐波那契数列</vt:lpstr>
      <vt:lpstr>斐波那契数列</vt:lpstr>
      <vt:lpstr>斐波那契数列</vt:lpstr>
      <vt:lpstr>斐波那契数列</vt:lpstr>
      <vt:lpstr>请各位评审老师提出宝贵建议！谢谢！</vt:lpstr>
      <vt:lpstr>Why?</vt:lpstr>
      <vt:lpstr>What?</vt:lpstr>
      <vt:lpstr>How?</vt:lpstr>
      <vt:lpstr>How?</vt:lpstr>
      <vt:lpstr>请各位评审老师提出宝贵建议！谢谢！</vt:lpstr>
      <vt:lpstr>问题的定义</vt:lpstr>
      <vt:lpstr>动机</vt:lpstr>
      <vt:lpstr>动机</vt:lpstr>
      <vt:lpstr>动机</vt:lpstr>
      <vt:lpstr>下边开始设计求解矩阵链乘法问题的动态规划算法</vt:lpstr>
      <vt:lpstr>分析优化解的结构</vt:lpstr>
      <vt:lpstr>分析优化解的结构</vt:lpstr>
      <vt:lpstr>下边开始设计求解矩阵链乘法问题的动态规划算法</vt:lpstr>
      <vt:lpstr>递归地定义最优解的代价</vt:lpstr>
      <vt:lpstr>递归地定义最优解的代价</vt:lpstr>
      <vt:lpstr>下边开始设计求解矩阵链乘法问题的动态规划算法</vt:lpstr>
      <vt:lpstr>自底向上计算优化解的代价</vt:lpstr>
      <vt:lpstr>自底向上计算优化解的代价</vt:lpstr>
      <vt:lpstr>自底向上计算优化解的代价</vt:lpstr>
      <vt:lpstr>获取构造最优解的信息</vt:lpstr>
      <vt:lpstr>下边开始设计求解矩阵链乘法问题的动态规划算法</vt:lpstr>
      <vt:lpstr>构造最优解</vt:lpstr>
      <vt:lpstr>示例</vt:lpstr>
      <vt:lpstr>算法复杂性</vt:lpstr>
      <vt:lpstr>PowerPoint Presentation</vt:lpstr>
      <vt:lpstr>请各位评审老师提出宝贵建议！谢谢！</vt:lpstr>
      <vt:lpstr>这两个物种有多相似</vt:lpstr>
      <vt:lpstr>最长公共子序列</vt:lpstr>
      <vt:lpstr>问题的定义</vt:lpstr>
      <vt:lpstr>问题的定义</vt:lpstr>
      <vt:lpstr>问题的定义</vt:lpstr>
      <vt:lpstr>下边开始设计求解LCS问题的动态规划算法</vt:lpstr>
      <vt:lpstr>最长公共子序列结构分析</vt:lpstr>
      <vt:lpstr>分析优化解的结构</vt:lpstr>
      <vt:lpstr>分析优化解的结构</vt:lpstr>
      <vt:lpstr>分析优化解的结构</vt:lpstr>
      <vt:lpstr>分析优化解的结构</vt:lpstr>
      <vt:lpstr>分析优化解的结构</vt:lpstr>
      <vt:lpstr>下边开始设计求解LCS问题的动态规划算法</vt:lpstr>
      <vt:lpstr>建立LCS长度的递归方程</vt:lpstr>
      <vt:lpstr>下边开始设计求解LCS问题的动态规划算法</vt:lpstr>
      <vt:lpstr>自底向上计算LCS的长度</vt:lpstr>
      <vt:lpstr>自底向上计算LCS的长度</vt:lpstr>
      <vt:lpstr>自底向上计算LCS的长度</vt:lpstr>
      <vt:lpstr>伪代码</vt:lpstr>
      <vt:lpstr>算法复杂性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下边开始设计求解LCS问题的动态规划算法</vt:lpstr>
      <vt:lpstr>构造优化解</vt:lpstr>
      <vt:lpstr>构造优化解</vt:lpstr>
      <vt:lpstr>请各位评审老师提出宝贵建议！谢谢！</vt:lpstr>
      <vt:lpstr>问题的定义</vt:lpstr>
      <vt:lpstr>问题的定义</vt:lpstr>
      <vt:lpstr>求解0-1背包问题的动态规划算法</vt:lpstr>
      <vt:lpstr>分析优化解的结构</vt:lpstr>
      <vt:lpstr>求解0-1背包问题的动态规划算法</vt:lpstr>
      <vt:lpstr>递归地定义最优解的代价</vt:lpstr>
      <vt:lpstr>求解0-1背包问题的动态规划算法</vt:lpstr>
      <vt:lpstr>自底向上计算优化解的代价</vt:lpstr>
      <vt:lpstr>PowerPoint Presentation</vt:lpstr>
      <vt:lpstr>求解0-1背包问题的动态规划算法</vt:lpstr>
      <vt:lpstr>构造优化解</vt:lpstr>
      <vt:lpstr>示例</vt:lpstr>
      <vt:lpstr>示例</vt:lpstr>
      <vt:lpstr>算法改进一：空间优化</vt:lpstr>
      <vt:lpstr>算法改进二    </vt:lpstr>
      <vt:lpstr>算法改进二</vt:lpstr>
      <vt:lpstr>如果物品重量是小数呢？</vt:lpstr>
      <vt:lpstr>请各位评审老师提出宝贵建议！谢谢！</vt:lpstr>
      <vt:lpstr>问题的定义</vt:lpstr>
      <vt:lpstr>问题的定义</vt:lpstr>
      <vt:lpstr>问题的定义</vt:lpstr>
      <vt:lpstr>动机</vt:lpstr>
      <vt:lpstr>动机</vt:lpstr>
      <vt:lpstr>分析优化解的结构</vt:lpstr>
      <vt:lpstr>分析优化解的结构</vt:lpstr>
      <vt:lpstr>建立优化解的搜索代价递归方程</vt:lpstr>
      <vt:lpstr>PowerPoint Presentation</vt:lpstr>
      <vt:lpstr>建立优化解的搜索代价递归方程</vt:lpstr>
      <vt:lpstr>自下而上计算优化解的搜索代价</vt:lpstr>
      <vt:lpstr>自下而上计算优化解的搜索代价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Pei Wenjie</cp:lastModifiedBy>
  <cp:revision>870</cp:revision>
  <dcterms:created xsi:type="dcterms:W3CDTF">2006-08-16T00:00:00Z</dcterms:created>
  <dcterms:modified xsi:type="dcterms:W3CDTF">2025-04-17T03:41:48Z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